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embeddings/oleObject1.bin" ContentType="application/vnd.openxmlformats-officedocument.oleObject"/>
  <Override PartName="/ppt/notesSlides/notesSlide20.xml" ContentType="application/vnd.openxmlformats-officedocument.presentationml.notesSlide+xml"/>
  <Override PartName="/ppt/embeddings/oleObject2.bin" ContentType="application/vnd.openxmlformats-officedocument.oleObject"/>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1"/>
  </p:sldMasterIdLst>
  <p:notesMasterIdLst>
    <p:notesMasterId r:id="rId104"/>
  </p:notesMasterIdLst>
  <p:sldIdLst>
    <p:sldId id="375" r:id="rId2"/>
    <p:sldId id="256" r:id="rId3"/>
    <p:sldId id="374" r:id="rId4"/>
    <p:sldId id="373" r:id="rId5"/>
    <p:sldId id="371" r:id="rId6"/>
    <p:sldId id="257" r:id="rId7"/>
    <p:sldId id="259" r:id="rId8"/>
    <p:sldId id="261" r:id="rId9"/>
    <p:sldId id="262" r:id="rId10"/>
    <p:sldId id="260" r:id="rId11"/>
    <p:sldId id="265" r:id="rId12"/>
    <p:sldId id="263" r:id="rId13"/>
    <p:sldId id="264" r:id="rId14"/>
    <p:sldId id="268" r:id="rId15"/>
    <p:sldId id="269" r:id="rId16"/>
    <p:sldId id="270" r:id="rId17"/>
    <p:sldId id="271" r:id="rId18"/>
    <p:sldId id="354" r:id="rId19"/>
    <p:sldId id="355" r:id="rId20"/>
    <p:sldId id="273" r:id="rId21"/>
    <p:sldId id="377" r:id="rId22"/>
    <p:sldId id="376" r:id="rId23"/>
    <p:sldId id="280" r:id="rId24"/>
    <p:sldId id="404" r:id="rId25"/>
    <p:sldId id="281" r:id="rId26"/>
    <p:sldId id="379" r:id="rId27"/>
    <p:sldId id="282" r:id="rId28"/>
    <p:sldId id="378" r:id="rId29"/>
    <p:sldId id="381" r:id="rId30"/>
    <p:sldId id="382" r:id="rId31"/>
    <p:sldId id="283" r:id="rId32"/>
    <p:sldId id="284" r:id="rId33"/>
    <p:sldId id="285" r:id="rId34"/>
    <p:sldId id="287" r:id="rId35"/>
    <p:sldId id="286" r:id="rId36"/>
    <p:sldId id="288" r:id="rId37"/>
    <p:sldId id="380" r:id="rId38"/>
    <p:sldId id="333" r:id="rId39"/>
    <p:sldId id="332" r:id="rId40"/>
    <p:sldId id="289" r:id="rId41"/>
    <p:sldId id="290" r:id="rId42"/>
    <p:sldId id="291" r:id="rId43"/>
    <p:sldId id="292" r:id="rId44"/>
    <p:sldId id="391" r:id="rId45"/>
    <p:sldId id="293" r:id="rId46"/>
    <p:sldId id="294" r:id="rId47"/>
    <p:sldId id="295" r:id="rId48"/>
    <p:sldId id="383" r:id="rId49"/>
    <p:sldId id="296" r:id="rId50"/>
    <p:sldId id="297" r:id="rId51"/>
    <p:sldId id="298" r:id="rId52"/>
    <p:sldId id="388" r:id="rId53"/>
    <p:sldId id="389" r:id="rId54"/>
    <p:sldId id="390" r:id="rId55"/>
    <p:sldId id="394" r:id="rId56"/>
    <p:sldId id="393" r:id="rId57"/>
    <p:sldId id="402" r:id="rId58"/>
    <p:sldId id="403" r:id="rId59"/>
    <p:sldId id="299" r:id="rId60"/>
    <p:sldId id="300" r:id="rId61"/>
    <p:sldId id="397" r:id="rId62"/>
    <p:sldId id="301" r:id="rId63"/>
    <p:sldId id="302" r:id="rId64"/>
    <p:sldId id="303" r:id="rId65"/>
    <p:sldId id="304" r:id="rId66"/>
    <p:sldId id="305" r:id="rId67"/>
    <p:sldId id="398" r:id="rId68"/>
    <p:sldId id="306" r:id="rId69"/>
    <p:sldId id="307" r:id="rId70"/>
    <p:sldId id="399" r:id="rId71"/>
    <p:sldId id="400" r:id="rId72"/>
    <p:sldId id="406" r:id="rId73"/>
    <p:sldId id="353" r:id="rId74"/>
    <p:sldId id="334" r:id="rId75"/>
    <p:sldId id="407" r:id="rId76"/>
    <p:sldId id="366" r:id="rId77"/>
    <p:sldId id="409" r:id="rId78"/>
    <p:sldId id="408" r:id="rId79"/>
    <p:sldId id="405" r:id="rId80"/>
    <p:sldId id="362" r:id="rId81"/>
    <p:sldId id="361" r:id="rId82"/>
    <p:sldId id="367" r:id="rId83"/>
    <p:sldId id="364" r:id="rId84"/>
    <p:sldId id="310" r:id="rId85"/>
    <p:sldId id="359" r:id="rId86"/>
    <p:sldId id="360" r:id="rId87"/>
    <p:sldId id="311" r:id="rId88"/>
    <p:sldId id="357" r:id="rId89"/>
    <p:sldId id="358" r:id="rId90"/>
    <p:sldId id="308" r:id="rId91"/>
    <p:sldId id="309" r:id="rId92"/>
    <p:sldId id="338" r:id="rId93"/>
    <p:sldId id="384" r:id="rId94"/>
    <p:sldId id="316" r:id="rId95"/>
    <p:sldId id="317" r:id="rId96"/>
    <p:sldId id="410" r:id="rId97"/>
    <p:sldId id="320" r:id="rId98"/>
    <p:sldId id="322" r:id="rId99"/>
    <p:sldId id="326" r:id="rId100"/>
    <p:sldId id="327" r:id="rId101"/>
    <p:sldId id="328" r:id="rId102"/>
    <p:sldId id="329" r:id="rId10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52" autoAdjust="0"/>
    <p:restoredTop sz="94660"/>
  </p:normalViewPr>
  <p:slideViewPr>
    <p:cSldViewPr snapToGrid="0" snapToObjects="1">
      <p:cViewPr>
        <p:scale>
          <a:sx n="66" d="100"/>
          <a:sy n="66" d="100"/>
        </p:scale>
        <p:origin x="-952" y="-3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400"/>
    </p:cViewPr>
  </p:sorter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notesMaster" Target="notesMasters/notesMaster1.xml"/><Relationship Id="rId105" Type="http://schemas.openxmlformats.org/officeDocument/2006/relationships/printerSettings" Target="printerSettings/printerSettings1.bin"/><Relationship Id="rId106" Type="http://schemas.openxmlformats.org/officeDocument/2006/relationships/presProps" Target="presProps.xml"/><Relationship Id="rId107"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theme" Target="theme/theme1.xml"/><Relationship Id="rId10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A90305-9317-6348-B02D-A836BB7FD295}" type="datetimeFigureOut">
              <a:rPr lang="en-US" smtClean="0"/>
              <a:t>12/3/13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8F9679-910C-6346-AA2A-B41D0F4F5580}" type="slidenum">
              <a:rPr lang="en-US" smtClean="0"/>
              <a:t>‹#›</a:t>
            </a:fld>
            <a:endParaRPr lang="en-US"/>
          </a:p>
        </p:txBody>
      </p:sp>
    </p:spTree>
    <p:extLst>
      <p:ext uri="{BB962C8B-B14F-4D97-AF65-F5344CB8AC3E}">
        <p14:creationId xmlns:p14="http://schemas.microsoft.com/office/powerpoint/2010/main" val="187139877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spect="1" noChangeArrowheads="1" noTextEdit="1"/>
          </p:cNvSpPr>
          <p:nvPr>
            <p:ph type="sldImg"/>
          </p:nvPr>
        </p:nvSpPr>
        <p:spPr>
          <a:ln/>
        </p:spPr>
      </p:sp>
      <p:sp>
        <p:nvSpPr>
          <p:cNvPr id="69634"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2"/>
          <p:cNvSpPr>
            <a:spLocks noGrp="1" noRot="1" noChangeAspect="1" noChangeArrowheads="1" noTextEdit="1"/>
          </p:cNvSpPr>
          <p:nvPr>
            <p:ph type="sldImg"/>
          </p:nvPr>
        </p:nvSpPr>
        <p:spPr>
          <a:ln/>
        </p:spPr>
      </p:sp>
      <p:sp>
        <p:nvSpPr>
          <p:cNvPr id="136194"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Rot="1" noChangeAspect="1" noChangeArrowheads="1" noTextEdit="1"/>
          </p:cNvSpPr>
          <p:nvPr>
            <p:ph type="sldImg"/>
          </p:nvPr>
        </p:nvSpPr>
        <p:spPr>
          <a:ln/>
        </p:spPr>
      </p:sp>
      <p:sp>
        <p:nvSpPr>
          <p:cNvPr id="117762"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noTextEdit="1"/>
          </p:cNvSpPr>
          <p:nvPr>
            <p:ph type="sldImg"/>
          </p:nvPr>
        </p:nvSpPr>
        <p:spPr>
          <a:ln/>
        </p:spPr>
      </p:sp>
      <p:sp>
        <p:nvSpPr>
          <p:cNvPr id="12185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Rot="1" noChangeAspect="1" noChangeArrowheads="1" noTextEdit="1"/>
          </p:cNvSpPr>
          <p:nvPr>
            <p:ph type="sldImg"/>
          </p:nvPr>
        </p:nvSpPr>
        <p:spPr>
          <a:ln/>
        </p:spPr>
      </p:sp>
      <p:sp>
        <p:nvSpPr>
          <p:cNvPr id="12493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Grp="1" noRot="1" noChangeAspect="1" noChangeArrowheads="1" noTextEdit="1"/>
          </p:cNvSpPr>
          <p:nvPr>
            <p:ph type="sldImg"/>
          </p:nvPr>
        </p:nvSpPr>
        <p:spPr>
          <a:ln/>
        </p:spPr>
      </p:sp>
      <p:sp>
        <p:nvSpPr>
          <p:cNvPr id="14233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Rot="1" noChangeAspect="1" noChangeArrowheads="1" noTextEdit="1"/>
          </p:cNvSpPr>
          <p:nvPr>
            <p:ph type="sldImg"/>
          </p:nvPr>
        </p:nvSpPr>
        <p:spPr>
          <a:ln/>
        </p:spPr>
      </p:sp>
      <p:sp>
        <p:nvSpPr>
          <p:cNvPr id="11981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Grp="1" noRot="1" noChangeAspect="1" noChangeArrowheads="1" noTextEdit="1"/>
          </p:cNvSpPr>
          <p:nvPr>
            <p:ph type="sldImg"/>
          </p:nvPr>
        </p:nvSpPr>
        <p:spPr>
          <a:ln/>
        </p:spPr>
      </p:sp>
      <p:sp>
        <p:nvSpPr>
          <p:cNvPr id="14029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a:spLocks noGrp="1" noChangeArrowheads="1"/>
          </p:cNvSpPr>
          <p:nvPr>
            <p:ph type="sldNum" sz="quarter" idx="5"/>
          </p:nvPr>
        </p:nvSpPr>
        <p:spPr>
          <a:noFill/>
        </p:spPr>
        <p:txBody>
          <a:bodyPr/>
          <a:lstStyle>
            <a:lvl1pPr defTabSz="914686">
              <a:defRPr sz="2300">
                <a:solidFill>
                  <a:schemeClr val="tx1"/>
                </a:solidFill>
                <a:latin typeface="Tahoma" charset="0"/>
                <a:ea typeface="ＭＳ Ｐゴシック" charset="0"/>
                <a:cs typeface="ＭＳ Ｐゴシック" charset="0"/>
              </a:defRPr>
            </a:lvl1pPr>
            <a:lvl2pPr marL="720662" indent="-277178" defTabSz="914686">
              <a:defRPr sz="2300">
                <a:solidFill>
                  <a:schemeClr val="tx1"/>
                </a:solidFill>
                <a:latin typeface="Tahoma" charset="0"/>
                <a:ea typeface="ＭＳ Ｐゴシック" charset="0"/>
              </a:defRPr>
            </a:lvl2pPr>
            <a:lvl3pPr marL="1108710" indent="-221742" defTabSz="914686">
              <a:defRPr sz="2300">
                <a:solidFill>
                  <a:schemeClr val="tx1"/>
                </a:solidFill>
                <a:latin typeface="Tahoma" charset="0"/>
                <a:ea typeface="ＭＳ Ｐゴシック" charset="0"/>
              </a:defRPr>
            </a:lvl3pPr>
            <a:lvl4pPr marL="1552194" indent="-221742" defTabSz="914686">
              <a:defRPr sz="2300">
                <a:solidFill>
                  <a:schemeClr val="tx1"/>
                </a:solidFill>
                <a:latin typeface="Tahoma" charset="0"/>
                <a:ea typeface="ＭＳ Ｐゴシック" charset="0"/>
              </a:defRPr>
            </a:lvl4pPr>
            <a:lvl5pPr marL="1995678" indent="-221742" defTabSz="914686">
              <a:defRPr sz="2300">
                <a:solidFill>
                  <a:schemeClr val="tx1"/>
                </a:solidFill>
                <a:latin typeface="Tahoma" charset="0"/>
                <a:ea typeface="ＭＳ Ｐゴシック" charset="0"/>
              </a:defRPr>
            </a:lvl5pPr>
            <a:lvl6pPr marL="2439162" indent="-221742" defTabSz="914686" eaLnBrk="0" fontAlgn="base" hangingPunct="0">
              <a:spcBef>
                <a:spcPct val="0"/>
              </a:spcBef>
              <a:spcAft>
                <a:spcPct val="0"/>
              </a:spcAft>
              <a:defRPr sz="2300">
                <a:solidFill>
                  <a:schemeClr val="tx1"/>
                </a:solidFill>
                <a:latin typeface="Tahoma" charset="0"/>
                <a:ea typeface="ＭＳ Ｐゴシック" charset="0"/>
              </a:defRPr>
            </a:lvl6pPr>
            <a:lvl7pPr marL="2882646" indent="-221742" defTabSz="914686" eaLnBrk="0" fontAlgn="base" hangingPunct="0">
              <a:spcBef>
                <a:spcPct val="0"/>
              </a:spcBef>
              <a:spcAft>
                <a:spcPct val="0"/>
              </a:spcAft>
              <a:defRPr sz="2300">
                <a:solidFill>
                  <a:schemeClr val="tx1"/>
                </a:solidFill>
                <a:latin typeface="Tahoma" charset="0"/>
                <a:ea typeface="ＭＳ Ｐゴシック" charset="0"/>
              </a:defRPr>
            </a:lvl7pPr>
            <a:lvl8pPr marL="3326130" indent="-221742" defTabSz="914686" eaLnBrk="0" fontAlgn="base" hangingPunct="0">
              <a:spcBef>
                <a:spcPct val="0"/>
              </a:spcBef>
              <a:spcAft>
                <a:spcPct val="0"/>
              </a:spcAft>
              <a:defRPr sz="2300">
                <a:solidFill>
                  <a:schemeClr val="tx1"/>
                </a:solidFill>
                <a:latin typeface="Tahoma" charset="0"/>
                <a:ea typeface="ＭＳ Ｐゴシック" charset="0"/>
              </a:defRPr>
            </a:lvl8pPr>
            <a:lvl9pPr marL="3769614" indent="-221742" defTabSz="914686" eaLnBrk="0" fontAlgn="base" hangingPunct="0">
              <a:spcBef>
                <a:spcPct val="0"/>
              </a:spcBef>
              <a:spcAft>
                <a:spcPct val="0"/>
              </a:spcAft>
              <a:defRPr sz="2300">
                <a:solidFill>
                  <a:schemeClr val="tx1"/>
                </a:solidFill>
                <a:latin typeface="Tahoma" charset="0"/>
                <a:ea typeface="ＭＳ Ｐゴシック" charset="0"/>
              </a:defRPr>
            </a:lvl9pPr>
          </a:lstStyle>
          <a:p>
            <a:fld id="{7DEA6E6D-E546-494A-8FD7-1A750CBD2CA2}" type="slidenum">
              <a:rPr lang="en-US" sz="1200">
                <a:latin typeface="Arial" charset="0"/>
              </a:rPr>
              <a:pPr/>
              <a:t>66</a:t>
            </a:fld>
            <a:endParaRPr lang="en-US" sz="1200">
              <a:latin typeface="Arial" charset="0"/>
            </a:endParaRPr>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Rot="1" noChangeAspect="1" noChangeArrowheads="1" noTextEdit="1"/>
          </p:cNvSpPr>
          <p:nvPr>
            <p:ph type="sldImg"/>
          </p:nvPr>
        </p:nvSpPr>
        <p:spPr>
          <a:ln/>
        </p:spPr>
      </p:sp>
      <p:sp>
        <p:nvSpPr>
          <p:cNvPr id="9933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Rot="1" noChangeAspect="1" noChangeArrowheads="1" noTextEdit="1"/>
          </p:cNvSpPr>
          <p:nvPr>
            <p:ph type="sldImg"/>
          </p:nvPr>
        </p:nvSpPr>
        <p:spPr>
          <a:ln/>
        </p:spPr>
      </p:sp>
      <p:sp>
        <p:nvSpPr>
          <p:cNvPr id="14745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noRot="1" noChangeAspect="1" noChangeArrowheads="1" noTextEdit="1"/>
          </p:cNvSpPr>
          <p:nvPr>
            <p:ph type="sldImg"/>
          </p:nvPr>
        </p:nvSpPr>
        <p:spPr>
          <a:ln/>
        </p:spPr>
      </p:sp>
      <p:sp>
        <p:nvSpPr>
          <p:cNvPr id="11161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Rot="1" noChangeAspect="1" noChangeArrowheads="1" noTextEdit="1"/>
          </p:cNvSpPr>
          <p:nvPr>
            <p:ph type="sldImg"/>
          </p:nvPr>
        </p:nvSpPr>
        <p:spPr>
          <a:ln/>
        </p:spPr>
      </p:sp>
      <p:sp>
        <p:nvSpPr>
          <p:cNvPr id="14745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Rot="1" noChangeAspect="1" noChangeArrowheads="1" noTextEdit="1"/>
          </p:cNvSpPr>
          <p:nvPr>
            <p:ph type="sldImg"/>
          </p:nvPr>
        </p:nvSpPr>
        <p:spPr>
          <a:ln/>
        </p:spPr>
      </p:sp>
      <p:sp>
        <p:nvSpPr>
          <p:cNvPr id="105474"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Grp="1" noRot="1" noChangeAspect="1" noChangeArrowheads="1" noTextEdit="1"/>
          </p:cNvSpPr>
          <p:nvPr>
            <p:ph type="sldImg"/>
          </p:nvPr>
        </p:nvSpPr>
        <p:spPr>
          <a:ln/>
        </p:spPr>
      </p:sp>
      <p:sp>
        <p:nvSpPr>
          <p:cNvPr id="10957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Rot="1" noChangeAspect="1" noChangeArrowheads="1" noTextEdit="1"/>
          </p:cNvSpPr>
          <p:nvPr>
            <p:ph type="sldImg"/>
          </p:nvPr>
        </p:nvSpPr>
        <p:spPr>
          <a:ln/>
        </p:spPr>
      </p:sp>
      <p:sp>
        <p:nvSpPr>
          <p:cNvPr id="10137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7"/>
          <p:cNvSpPr txBox="1">
            <a:spLocks noGrp="1" noChangeArrowheads="1"/>
          </p:cNvSpPr>
          <p:nvPr/>
        </p:nvSpPr>
        <p:spPr bwMode="auto">
          <a:xfrm>
            <a:off x="3884354" y="8684720"/>
            <a:ext cx="2972108" cy="45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defTabSz="942975">
              <a:defRPr sz="2400">
                <a:solidFill>
                  <a:schemeClr val="tx1"/>
                </a:solidFill>
                <a:latin typeface="Tahoma" charset="0"/>
                <a:ea typeface="ＭＳ Ｐゴシック" charset="0"/>
                <a:cs typeface="ＭＳ Ｐゴシック" charset="0"/>
              </a:defRPr>
            </a:lvl1pPr>
            <a:lvl2pPr marL="742950" indent="-285750" defTabSz="942975">
              <a:defRPr sz="2400">
                <a:solidFill>
                  <a:schemeClr val="tx1"/>
                </a:solidFill>
                <a:latin typeface="Tahoma" charset="0"/>
                <a:ea typeface="ＭＳ Ｐゴシック" charset="0"/>
              </a:defRPr>
            </a:lvl2pPr>
            <a:lvl3pPr marL="1143000" indent="-228600" defTabSz="942975">
              <a:defRPr sz="2400">
                <a:solidFill>
                  <a:schemeClr val="tx1"/>
                </a:solidFill>
                <a:latin typeface="Tahoma" charset="0"/>
                <a:ea typeface="ＭＳ Ｐゴシック" charset="0"/>
              </a:defRPr>
            </a:lvl3pPr>
            <a:lvl4pPr marL="1600200" indent="-228600" defTabSz="942975">
              <a:defRPr sz="2400">
                <a:solidFill>
                  <a:schemeClr val="tx1"/>
                </a:solidFill>
                <a:latin typeface="Tahoma" charset="0"/>
                <a:ea typeface="ＭＳ Ｐゴシック" charset="0"/>
              </a:defRPr>
            </a:lvl4pPr>
            <a:lvl5pPr marL="2057400" indent="-228600" defTabSz="942975">
              <a:defRPr sz="2400">
                <a:solidFill>
                  <a:schemeClr val="tx1"/>
                </a:solidFill>
                <a:latin typeface="Tahoma"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Tahoma"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Tahoma"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Tahoma"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Tahoma" charset="0"/>
                <a:ea typeface="ＭＳ Ｐゴシック" charset="0"/>
              </a:defRPr>
            </a:lvl9pPr>
          </a:lstStyle>
          <a:p>
            <a:pPr algn="r" eaLnBrk="1" hangingPunct="1"/>
            <a:fld id="{F6D10CE8-A4A2-8E4A-A3BD-7BD99CF5AA35}" type="slidenum">
              <a:rPr lang="en-US" sz="1200">
                <a:latin typeface="Arial" charset="0"/>
              </a:rPr>
              <a:pPr algn="r" eaLnBrk="1" hangingPunct="1"/>
              <a:t>100</a:t>
            </a:fld>
            <a:endParaRPr lang="en-US" sz="1200">
              <a:latin typeface="Arial" charset="0"/>
            </a:endParaRPr>
          </a:p>
        </p:txBody>
      </p:sp>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7"/>
          <p:cNvSpPr txBox="1">
            <a:spLocks noGrp="1" noChangeArrowheads="1"/>
          </p:cNvSpPr>
          <p:nvPr/>
        </p:nvSpPr>
        <p:spPr bwMode="auto">
          <a:xfrm>
            <a:off x="3884354" y="8684720"/>
            <a:ext cx="2972108" cy="45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defTabSz="942975">
              <a:defRPr sz="2400">
                <a:solidFill>
                  <a:schemeClr val="tx1"/>
                </a:solidFill>
                <a:latin typeface="Tahoma" charset="0"/>
                <a:ea typeface="ＭＳ Ｐゴシック" charset="0"/>
                <a:cs typeface="ＭＳ Ｐゴシック" charset="0"/>
              </a:defRPr>
            </a:lvl1pPr>
            <a:lvl2pPr marL="742950" indent="-285750" defTabSz="942975">
              <a:defRPr sz="2400">
                <a:solidFill>
                  <a:schemeClr val="tx1"/>
                </a:solidFill>
                <a:latin typeface="Tahoma" charset="0"/>
                <a:ea typeface="ＭＳ Ｐゴシック" charset="0"/>
              </a:defRPr>
            </a:lvl2pPr>
            <a:lvl3pPr marL="1143000" indent="-228600" defTabSz="942975">
              <a:defRPr sz="2400">
                <a:solidFill>
                  <a:schemeClr val="tx1"/>
                </a:solidFill>
                <a:latin typeface="Tahoma" charset="0"/>
                <a:ea typeface="ＭＳ Ｐゴシック" charset="0"/>
              </a:defRPr>
            </a:lvl3pPr>
            <a:lvl4pPr marL="1600200" indent="-228600" defTabSz="942975">
              <a:defRPr sz="2400">
                <a:solidFill>
                  <a:schemeClr val="tx1"/>
                </a:solidFill>
                <a:latin typeface="Tahoma" charset="0"/>
                <a:ea typeface="ＭＳ Ｐゴシック" charset="0"/>
              </a:defRPr>
            </a:lvl4pPr>
            <a:lvl5pPr marL="2057400" indent="-228600" defTabSz="942975">
              <a:defRPr sz="2400">
                <a:solidFill>
                  <a:schemeClr val="tx1"/>
                </a:solidFill>
                <a:latin typeface="Tahoma"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Tahoma"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Tahoma"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Tahoma"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Tahoma" charset="0"/>
                <a:ea typeface="ＭＳ Ｐゴシック" charset="0"/>
              </a:defRPr>
            </a:lvl9pPr>
          </a:lstStyle>
          <a:p>
            <a:pPr algn="r" eaLnBrk="1" hangingPunct="1"/>
            <a:fld id="{94D2778D-BC5B-3849-ACDA-45D3CCD1A798}" type="slidenum">
              <a:rPr lang="en-US" sz="1200">
                <a:latin typeface="Arial" charset="0"/>
              </a:rPr>
              <a:pPr algn="r" eaLnBrk="1" hangingPunct="1"/>
              <a:t>101</a:t>
            </a:fld>
            <a:endParaRPr lang="en-US" sz="1200">
              <a:latin typeface="Arial" charset="0"/>
            </a:endParaRPr>
          </a:p>
        </p:txBody>
      </p:sp>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p:spPr>
        <p:txBody>
          <a:bodyPr/>
          <a:lstStyle/>
          <a:p>
            <a:pPr eaLnBrk="1" hangingPunct="1">
              <a:spcBef>
                <a:spcPct val="0"/>
              </a:spcBef>
            </a:pPr>
            <a:endParaRPr lang="en-US"/>
          </a:p>
        </p:txBody>
      </p:sp>
      <p:sp>
        <p:nvSpPr>
          <p:cNvPr id="163844" name="Slide Number Placeholder 3"/>
          <p:cNvSpPr txBox="1">
            <a:spLocks noGrp="1"/>
          </p:cNvSpPr>
          <p:nvPr/>
        </p:nvSpPr>
        <p:spPr bwMode="auto">
          <a:xfrm>
            <a:off x="3884354" y="8684720"/>
            <a:ext cx="2972108" cy="45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defTabSz="942975">
              <a:defRPr sz="2400">
                <a:solidFill>
                  <a:schemeClr val="tx1"/>
                </a:solidFill>
                <a:latin typeface="Tahoma" charset="0"/>
                <a:ea typeface="ＭＳ Ｐゴシック" charset="0"/>
                <a:cs typeface="ＭＳ Ｐゴシック" charset="0"/>
              </a:defRPr>
            </a:lvl1pPr>
            <a:lvl2pPr marL="742950" indent="-285750" defTabSz="942975">
              <a:defRPr sz="2400">
                <a:solidFill>
                  <a:schemeClr val="tx1"/>
                </a:solidFill>
                <a:latin typeface="Tahoma" charset="0"/>
                <a:ea typeface="ＭＳ Ｐゴシック" charset="0"/>
              </a:defRPr>
            </a:lvl2pPr>
            <a:lvl3pPr marL="1143000" indent="-228600" defTabSz="942975">
              <a:defRPr sz="2400">
                <a:solidFill>
                  <a:schemeClr val="tx1"/>
                </a:solidFill>
                <a:latin typeface="Tahoma" charset="0"/>
                <a:ea typeface="ＭＳ Ｐゴシック" charset="0"/>
              </a:defRPr>
            </a:lvl3pPr>
            <a:lvl4pPr marL="1600200" indent="-228600" defTabSz="942975">
              <a:defRPr sz="2400">
                <a:solidFill>
                  <a:schemeClr val="tx1"/>
                </a:solidFill>
                <a:latin typeface="Tahoma" charset="0"/>
                <a:ea typeface="ＭＳ Ｐゴシック" charset="0"/>
              </a:defRPr>
            </a:lvl4pPr>
            <a:lvl5pPr marL="2057400" indent="-228600" defTabSz="942975">
              <a:defRPr sz="2400">
                <a:solidFill>
                  <a:schemeClr val="tx1"/>
                </a:solidFill>
                <a:latin typeface="Tahoma"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Tahoma"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Tahoma"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Tahoma"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Tahoma" charset="0"/>
                <a:ea typeface="ＭＳ Ｐゴシック" charset="0"/>
              </a:defRPr>
            </a:lvl9pPr>
          </a:lstStyle>
          <a:p>
            <a:pPr algn="r"/>
            <a:fld id="{A70D50DF-4AE8-2F46-8EDD-C55DB3FD4099}" type="slidenum">
              <a:rPr lang="en-US" sz="1200">
                <a:latin typeface="Arial" charset="0"/>
              </a:rPr>
              <a:pPr algn="r"/>
              <a:t>101</a:t>
            </a:fld>
            <a:endParaRPr lang="en-US" sz="120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noRot="1" noChangeAspect="1" noChangeArrowheads="1" noTextEdit="1"/>
          </p:cNvSpPr>
          <p:nvPr>
            <p:ph type="sldImg"/>
          </p:nvPr>
        </p:nvSpPr>
        <p:spPr>
          <a:ln/>
        </p:spPr>
      </p:sp>
      <p:sp>
        <p:nvSpPr>
          <p:cNvPr id="113666"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Grp="1" noRot="1" noChangeAspect="1" noChangeArrowheads="1" noTextEdit="1"/>
          </p:cNvSpPr>
          <p:nvPr>
            <p:ph type="sldImg"/>
          </p:nvPr>
        </p:nvSpPr>
        <p:spPr>
          <a:ln/>
        </p:spPr>
      </p:sp>
      <p:sp>
        <p:nvSpPr>
          <p:cNvPr id="115714"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2"/>
          <p:cNvSpPr>
            <a:spLocks noGrp="1" noRot="1" noChangeAspect="1" noChangeArrowheads="1" noTextEdit="1"/>
          </p:cNvSpPr>
          <p:nvPr>
            <p:ph type="sldImg"/>
          </p:nvPr>
        </p:nvSpPr>
        <p:spPr>
          <a:ln/>
        </p:spPr>
      </p:sp>
      <p:sp>
        <p:nvSpPr>
          <p:cNvPr id="128002"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2"/>
          <p:cNvSpPr>
            <a:spLocks noGrp="1" noRot="1" noChangeAspect="1" noChangeArrowheads="1" noTextEdit="1"/>
          </p:cNvSpPr>
          <p:nvPr>
            <p:ph type="sldImg"/>
          </p:nvPr>
        </p:nvSpPr>
        <p:spPr>
          <a:ln/>
        </p:spPr>
      </p:sp>
      <p:sp>
        <p:nvSpPr>
          <p:cNvPr id="13005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a:spLocks noGrp="1" noChangeArrowheads="1"/>
          </p:cNvSpPr>
          <p:nvPr>
            <p:ph type="sldNum" sz="quarter" idx="5"/>
          </p:nvPr>
        </p:nvSpPr>
        <p:spPr>
          <a:noFill/>
        </p:spPr>
        <p:txBody>
          <a:bodyPr/>
          <a:lstStyle>
            <a:lvl1pPr defTabSz="914686">
              <a:defRPr sz="2300">
                <a:solidFill>
                  <a:schemeClr val="tx1"/>
                </a:solidFill>
                <a:latin typeface="Tahoma" charset="0"/>
                <a:ea typeface="ＭＳ Ｐゴシック" charset="0"/>
                <a:cs typeface="ＭＳ Ｐゴシック" charset="0"/>
              </a:defRPr>
            </a:lvl1pPr>
            <a:lvl2pPr marL="720662" indent="-277178" defTabSz="914686">
              <a:defRPr sz="2300">
                <a:solidFill>
                  <a:schemeClr val="tx1"/>
                </a:solidFill>
                <a:latin typeface="Tahoma" charset="0"/>
                <a:ea typeface="ＭＳ Ｐゴシック" charset="0"/>
              </a:defRPr>
            </a:lvl2pPr>
            <a:lvl3pPr marL="1108710" indent="-221742" defTabSz="914686">
              <a:defRPr sz="2300">
                <a:solidFill>
                  <a:schemeClr val="tx1"/>
                </a:solidFill>
                <a:latin typeface="Tahoma" charset="0"/>
                <a:ea typeface="ＭＳ Ｐゴシック" charset="0"/>
              </a:defRPr>
            </a:lvl3pPr>
            <a:lvl4pPr marL="1552194" indent="-221742" defTabSz="914686">
              <a:defRPr sz="2300">
                <a:solidFill>
                  <a:schemeClr val="tx1"/>
                </a:solidFill>
                <a:latin typeface="Tahoma" charset="0"/>
                <a:ea typeface="ＭＳ Ｐゴシック" charset="0"/>
              </a:defRPr>
            </a:lvl4pPr>
            <a:lvl5pPr marL="1995678" indent="-221742" defTabSz="914686">
              <a:defRPr sz="2300">
                <a:solidFill>
                  <a:schemeClr val="tx1"/>
                </a:solidFill>
                <a:latin typeface="Tahoma" charset="0"/>
                <a:ea typeface="ＭＳ Ｐゴシック" charset="0"/>
              </a:defRPr>
            </a:lvl5pPr>
            <a:lvl6pPr marL="2439162" indent="-221742" defTabSz="914686" eaLnBrk="0" fontAlgn="base" hangingPunct="0">
              <a:spcBef>
                <a:spcPct val="0"/>
              </a:spcBef>
              <a:spcAft>
                <a:spcPct val="0"/>
              </a:spcAft>
              <a:defRPr sz="2300">
                <a:solidFill>
                  <a:schemeClr val="tx1"/>
                </a:solidFill>
                <a:latin typeface="Tahoma" charset="0"/>
                <a:ea typeface="ＭＳ Ｐゴシック" charset="0"/>
              </a:defRPr>
            </a:lvl6pPr>
            <a:lvl7pPr marL="2882646" indent="-221742" defTabSz="914686" eaLnBrk="0" fontAlgn="base" hangingPunct="0">
              <a:spcBef>
                <a:spcPct val="0"/>
              </a:spcBef>
              <a:spcAft>
                <a:spcPct val="0"/>
              </a:spcAft>
              <a:defRPr sz="2300">
                <a:solidFill>
                  <a:schemeClr val="tx1"/>
                </a:solidFill>
                <a:latin typeface="Tahoma" charset="0"/>
                <a:ea typeface="ＭＳ Ｐゴシック" charset="0"/>
              </a:defRPr>
            </a:lvl7pPr>
            <a:lvl8pPr marL="3326130" indent="-221742" defTabSz="914686" eaLnBrk="0" fontAlgn="base" hangingPunct="0">
              <a:spcBef>
                <a:spcPct val="0"/>
              </a:spcBef>
              <a:spcAft>
                <a:spcPct val="0"/>
              </a:spcAft>
              <a:defRPr sz="2300">
                <a:solidFill>
                  <a:schemeClr val="tx1"/>
                </a:solidFill>
                <a:latin typeface="Tahoma" charset="0"/>
                <a:ea typeface="ＭＳ Ｐゴシック" charset="0"/>
              </a:defRPr>
            </a:lvl8pPr>
            <a:lvl9pPr marL="3769614" indent="-221742" defTabSz="914686" eaLnBrk="0" fontAlgn="base" hangingPunct="0">
              <a:spcBef>
                <a:spcPct val="0"/>
              </a:spcBef>
              <a:spcAft>
                <a:spcPct val="0"/>
              </a:spcAft>
              <a:defRPr sz="2300">
                <a:solidFill>
                  <a:schemeClr val="tx1"/>
                </a:solidFill>
                <a:latin typeface="Tahoma" charset="0"/>
                <a:ea typeface="ＭＳ Ｐゴシック" charset="0"/>
              </a:defRPr>
            </a:lvl9pPr>
          </a:lstStyle>
          <a:p>
            <a:fld id="{1D0BA65F-A6AC-FA4F-BFAD-0AF36C7B2A99}" type="slidenum">
              <a:rPr lang="en-US" sz="1200">
                <a:latin typeface="Arial" charset="0"/>
              </a:rPr>
              <a:pPr/>
              <a:t>40</a:t>
            </a:fld>
            <a:endParaRPr lang="en-US" sz="1200">
              <a:latin typeface="Arial" charset="0"/>
            </a:endParaRPr>
          </a:p>
        </p:txBody>
      </p:sp>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p:spPr>
        <p:txBody>
          <a:bodyPr/>
          <a:lstStyle/>
          <a:p>
            <a:pPr eaLnBrk="1" hangingPunct="1">
              <a:spcBef>
                <a:spcPct val="0"/>
              </a:spcBef>
            </a:pPr>
            <a:endParaRPr lang="en-US"/>
          </a:p>
        </p:txBody>
      </p:sp>
      <p:sp>
        <p:nvSpPr>
          <p:cNvPr id="132100" name="Slide Number Placeholder 3"/>
          <p:cNvSpPr txBox="1">
            <a:spLocks noGrp="1"/>
          </p:cNvSpPr>
          <p:nvPr/>
        </p:nvSpPr>
        <p:spPr bwMode="auto">
          <a:xfrm>
            <a:off x="3884354" y="8684720"/>
            <a:ext cx="2972108" cy="45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defTabSz="942975">
              <a:defRPr sz="2400">
                <a:solidFill>
                  <a:schemeClr val="tx1"/>
                </a:solidFill>
                <a:latin typeface="Tahoma" charset="0"/>
                <a:ea typeface="ＭＳ Ｐゴシック" charset="0"/>
                <a:cs typeface="ＭＳ Ｐゴシック" charset="0"/>
              </a:defRPr>
            </a:lvl1pPr>
            <a:lvl2pPr marL="742950" indent="-285750" defTabSz="942975">
              <a:defRPr sz="2400">
                <a:solidFill>
                  <a:schemeClr val="tx1"/>
                </a:solidFill>
                <a:latin typeface="Tahoma" charset="0"/>
                <a:ea typeface="ＭＳ Ｐゴシック" charset="0"/>
              </a:defRPr>
            </a:lvl2pPr>
            <a:lvl3pPr marL="1143000" indent="-228600" defTabSz="942975">
              <a:defRPr sz="2400">
                <a:solidFill>
                  <a:schemeClr val="tx1"/>
                </a:solidFill>
                <a:latin typeface="Tahoma" charset="0"/>
                <a:ea typeface="ＭＳ Ｐゴシック" charset="0"/>
              </a:defRPr>
            </a:lvl3pPr>
            <a:lvl4pPr marL="1600200" indent="-228600" defTabSz="942975">
              <a:defRPr sz="2400">
                <a:solidFill>
                  <a:schemeClr val="tx1"/>
                </a:solidFill>
                <a:latin typeface="Tahoma" charset="0"/>
                <a:ea typeface="ＭＳ Ｐゴシック" charset="0"/>
              </a:defRPr>
            </a:lvl4pPr>
            <a:lvl5pPr marL="2057400" indent="-228600" defTabSz="942975">
              <a:defRPr sz="2400">
                <a:solidFill>
                  <a:schemeClr val="tx1"/>
                </a:solidFill>
                <a:latin typeface="Tahoma"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Tahoma"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Tahoma"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Tahoma"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Tahoma" charset="0"/>
                <a:ea typeface="ＭＳ Ｐゴシック" charset="0"/>
              </a:defRPr>
            </a:lvl9pPr>
          </a:lstStyle>
          <a:p>
            <a:pPr algn="r"/>
            <a:fld id="{779CE470-A670-424C-BDF6-17E48F73EDC3}" type="slidenum">
              <a:rPr lang="en-US" sz="1200">
                <a:latin typeface="Arial" charset="0"/>
              </a:rPr>
              <a:pPr algn="r"/>
              <a:t>40</a:t>
            </a:fld>
            <a:endParaRPr lang="en-US" sz="120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2"/>
          <p:cNvSpPr>
            <a:spLocks noGrp="1" noRot="1" noChangeAspect="1" noChangeArrowheads="1" noTextEdit="1"/>
          </p:cNvSpPr>
          <p:nvPr>
            <p:ph type="sldImg"/>
          </p:nvPr>
        </p:nvSpPr>
        <p:spPr>
          <a:ln/>
        </p:spPr>
      </p:sp>
      <p:sp>
        <p:nvSpPr>
          <p:cNvPr id="134146"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2"/>
          <p:cNvSpPr>
            <a:spLocks noGrp="1" noRot="1" noChangeAspect="1" noChangeArrowheads="1" noTextEdit="1"/>
          </p:cNvSpPr>
          <p:nvPr>
            <p:ph type="sldImg"/>
          </p:nvPr>
        </p:nvSpPr>
        <p:spPr>
          <a:ln/>
        </p:spPr>
      </p:sp>
      <p:sp>
        <p:nvSpPr>
          <p:cNvPr id="138242" name="Rectangle 3"/>
          <p:cNvSpPr>
            <a:spLocks noGrp="1" noChangeArrowheads="1"/>
          </p:cNvSpPr>
          <p:nvPr>
            <p:ph type="body" idx="1"/>
          </p:nvPr>
        </p:nvSpPr>
        <p:spPr>
          <a:noFill/>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574727A5-6D98-AF4B-8051-DC43D7A5C8D1}" type="datetimeFigureOut">
              <a:rPr lang="en-US" smtClean="0"/>
              <a:t>12/3/13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4727A5-6D98-AF4B-8051-DC43D7A5C8D1}" type="datetimeFigureOut">
              <a:rPr lang="en-US" smtClean="0"/>
              <a:t>12/3/13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6E4853-D278-0F4A-AFB4-FD79FA1BA04B}" type="slidenum">
              <a:rPr lang="en-US" smtClean="0"/>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74727A5-6D98-AF4B-8051-DC43D7A5C8D1}" type="datetimeFigureOut">
              <a:rPr lang="en-US" smtClean="0"/>
              <a:t>12/3/13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74727A5-6D98-AF4B-8051-DC43D7A5C8D1}" type="datetimeFigureOut">
              <a:rPr lang="en-US" smtClean="0"/>
              <a:t>12/3/13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74727A5-6D98-AF4B-8051-DC43D7A5C8D1}" type="datetimeFigureOut">
              <a:rPr lang="en-US" smtClean="0"/>
              <a:t>12/3/13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574727A5-6D98-AF4B-8051-DC43D7A5C8D1}" type="datetimeFigureOut">
              <a:rPr lang="en-US" smtClean="0"/>
              <a:t>12/3/13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4727A5-6D98-AF4B-8051-DC43D7A5C8D1}" type="datetimeFigureOut">
              <a:rPr lang="en-US" smtClean="0"/>
              <a:t>12/3/13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574727A5-6D98-AF4B-8051-DC43D7A5C8D1}" type="datetimeFigureOut">
              <a:rPr lang="en-US" smtClean="0"/>
              <a:t>12/3/13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574727A5-6D98-AF4B-8051-DC43D7A5C8D1}" type="datetimeFigureOut">
              <a:rPr lang="en-US" smtClean="0"/>
              <a:t>12/3/13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74727A5-6D98-AF4B-8051-DC43D7A5C8D1}" type="datetimeFigureOut">
              <a:rPr lang="en-US" smtClean="0"/>
              <a:t>12/3/13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4727A5-6D98-AF4B-8051-DC43D7A5C8D1}" type="datetimeFigureOut">
              <a:rPr lang="en-US" smtClean="0"/>
              <a:t>12/3/13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4727A5-6D98-AF4B-8051-DC43D7A5C8D1}" type="datetimeFigureOut">
              <a:rPr lang="en-US" smtClean="0"/>
              <a:t>12/3/13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574727A5-6D98-AF4B-8051-DC43D7A5C8D1}" type="datetimeFigureOut">
              <a:rPr lang="en-US" smtClean="0"/>
              <a:t>12/3/13</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E96E4853-D278-0F4A-AFB4-FD79FA1BA04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P1UaTkI6k6s" TargetMode="External"/><Relationship Id="rId3" Type="http://schemas.openxmlformats.org/officeDocument/2006/relationships/hyperlink" Target="http://www.youtube.com/watch?v=B_zD3NxSsD8"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learn.genetics.utah.edu/content/begin/cell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cj8dDTHGJBY"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learn.genetics.utah.edu/content/begin/cells/"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63.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66.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 Id="rId3" Type="http://schemas.openxmlformats.org/officeDocument/2006/relationships/image" Target="../media/image4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learn.genetics.utah.edu/content/begin/cells/organelles/"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Qqsf_UJcfBc"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 Id="rId3" Type="http://schemas.openxmlformats.org/officeDocument/2006/relationships/image" Target="../media/image3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6.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oleObject" Target="../embeddings/oleObject1.bin"/><Relationship Id="rId5" Type="http://schemas.openxmlformats.org/officeDocument/2006/relationships/image" Target="../media/image47.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oleObject" Target="../embeddings/oleObject2.bin"/><Relationship Id="rId5" Type="http://schemas.openxmlformats.org/officeDocument/2006/relationships/image" Target="../media/image47.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P1UaTkI6k6s" TargetMode="External"/><Relationship Id="rId3" Type="http://schemas.openxmlformats.org/officeDocument/2006/relationships/hyperlink" Target="http://www.youtube.com/watch?v=B_zD3NxSsD8" TargetMode="Externa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50.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51.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713"/>
            <a:ext cx="7620000" cy="1143000"/>
          </a:xfrm>
        </p:spPr>
        <p:txBody>
          <a:bodyPr/>
          <a:lstStyle/>
          <a:p>
            <a:r>
              <a:rPr lang="en-US" dirty="0" smtClean="0"/>
              <a:t>11/11 </a:t>
            </a:r>
            <a:endParaRPr lang="en-US" dirty="0"/>
          </a:p>
        </p:txBody>
      </p:sp>
      <p:sp>
        <p:nvSpPr>
          <p:cNvPr id="3" name="Content Placeholder 2"/>
          <p:cNvSpPr>
            <a:spLocks noGrp="1"/>
          </p:cNvSpPr>
          <p:nvPr>
            <p:ph idx="1"/>
          </p:nvPr>
        </p:nvSpPr>
        <p:spPr>
          <a:xfrm>
            <a:off x="0" y="1186713"/>
            <a:ext cx="8077200" cy="5214087"/>
          </a:xfrm>
        </p:spPr>
        <p:txBody>
          <a:bodyPr>
            <a:normAutofit/>
          </a:bodyPr>
          <a:lstStyle/>
          <a:p>
            <a:r>
              <a:rPr lang="en-US" sz="3000" dirty="0" smtClean="0"/>
              <a:t>11/11 ATB </a:t>
            </a:r>
            <a:r>
              <a:rPr lang="en-US" sz="3000" dirty="0" smtClean="0">
                <a:sym typeface="Wingdings"/>
              </a:rPr>
              <a:t> What is the field of view in a microscope?</a:t>
            </a:r>
          </a:p>
          <a:p>
            <a:r>
              <a:rPr lang="en-US" sz="3000" dirty="0" smtClean="0">
                <a:sym typeface="Wingdings"/>
              </a:rPr>
              <a:t>Today:</a:t>
            </a:r>
          </a:p>
          <a:p>
            <a:pPr lvl="1"/>
            <a:r>
              <a:rPr lang="en-US" sz="2800" dirty="0" smtClean="0"/>
              <a:t>Review the chapter so far</a:t>
            </a:r>
          </a:p>
          <a:p>
            <a:pPr lvl="1"/>
            <a:r>
              <a:rPr lang="en-US" sz="2800" dirty="0" smtClean="0"/>
              <a:t>Discuss the microscope lab </a:t>
            </a:r>
          </a:p>
          <a:p>
            <a:pPr lvl="1"/>
            <a:r>
              <a:rPr lang="en-US" sz="2800" dirty="0" smtClean="0"/>
              <a:t>Start describing the cellular organelles</a:t>
            </a:r>
          </a:p>
          <a:p>
            <a:pPr lvl="1"/>
            <a:endParaRPr lang="en-US" sz="2800" dirty="0"/>
          </a:p>
          <a:p>
            <a:pPr lvl="1"/>
            <a:r>
              <a:rPr lang="en-US" sz="2800" dirty="0" smtClean="0"/>
              <a:t>Cheek cell lab – Wednesday?</a:t>
            </a:r>
            <a:endParaRPr lang="en-US" sz="2800" dirty="0"/>
          </a:p>
        </p:txBody>
      </p:sp>
    </p:spTree>
    <p:extLst>
      <p:ext uri="{BB962C8B-B14F-4D97-AF65-F5344CB8AC3E}">
        <p14:creationId xmlns:p14="http://schemas.microsoft.com/office/powerpoint/2010/main" val="177655988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r>
              <a:rPr lang="en-US" dirty="0" smtClean="0"/>
              <a:t>Inner life of the cell movie</a:t>
            </a:r>
            <a:endParaRPr lang="en-US" dirty="0"/>
          </a:p>
        </p:txBody>
      </p:sp>
    </p:spTree>
    <p:extLst>
      <p:ext uri="{BB962C8B-B14F-4D97-AF65-F5344CB8AC3E}">
        <p14:creationId xmlns:p14="http://schemas.microsoft.com/office/powerpoint/2010/main" val="1931867210"/>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0" y="274638"/>
            <a:ext cx="8229600" cy="1143000"/>
          </a:xfrm>
        </p:spPr>
        <p:txBody>
          <a:bodyPr/>
          <a:lstStyle/>
          <a:p>
            <a:pPr eaLnBrk="1" hangingPunct="1">
              <a:defRPr/>
            </a:pPr>
            <a:r>
              <a:rPr lang="en-US" sz="4000">
                <a:latin typeface="Tahoma" charset="0"/>
                <a:cs typeface="+mj-cs"/>
              </a:rPr>
              <a:t>Cell Organelle PowerPoint – Directions – 35 points</a:t>
            </a:r>
          </a:p>
        </p:txBody>
      </p:sp>
      <p:sp>
        <p:nvSpPr>
          <p:cNvPr id="19459" name="Rectangle 3"/>
          <p:cNvSpPr>
            <a:spLocks noGrp="1" noChangeArrowheads="1"/>
          </p:cNvSpPr>
          <p:nvPr>
            <p:ph type="body" idx="4294967295"/>
          </p:nvPr>
        </p:nvSpPr>
        <p:spPr>
          <a:xfrm>
            <a:off x="0" y="1600200"/>
            <a:ext cx="8229600" cy="4525963"/>
          </a:xfrm>
        </p:spPr>
        <p:txBody>
          <a:bodyPr>
            <a:normAutofit lnSpcReduction="10000"/>
          </a:bodyPr>
          <a:lstStyle/>
          <a:p>
            <a:pPr eaLnBrk="1" hangingPunct="1">
              <a:lnSpc>
                <a:spcPct val="90000"/>
              </a:lnSpc>
              <a:defRPr/>
            </a:pPr>
            <a:r>
              <a:rPr lang="en-US" sz="2500">
                <a:latin typeface="Tahoma" charset="0"/>
                <a:cs typeface="+mn-cs"/>
              </a:rPr>
              <a:t>You are going to create a PowerPoint that illustrates information about </a:t>
            </a:r>
            <a:r>
              <a:rPr lang="en-US" sz="2500" u="sng">
                <a:latin typeface="Tahoma" charset="0"/>
                <a:cs typeface="+mn-cs"/>
              </a:rPr>
              <a:t>each</a:t>
            </a:r>
            <a:r>
              <a:rPr lang="en-US" sz="2500">
                <a:latin typeface="Tahoma" charset="0"/>
                <a:cs typeface="+mn-cs"/>
              </a:rPr>
              <a:t> cellular organelle.  </a:t>
            </a:r>
          </a:p>
          <a:p>
            <a:pPr eaLnBrk="1" hangingPunct="1">
              <a:lnSpc>
                <a:spcPct val="90000"/>
              </a:lnSpc>
              <a:defRPr/>
            </a:pPr>
            <a:r>
              <a:rPr lang="en-US" sz="2500">
                <a:latin typeface="Tahoma" charset="0"/>
                <a:cs typeface="+mn-cs"/>
              </a:rPr>
              <a:t>Each organelle must be identified with an </a:t>
            </a:r>
            <a:r>
              <a:rPr lang="en-US" sz="2500" u="sng">
                <a:latin typeface="Tahoma" charset="0"/>
                <a:cs typeface="+mn-cs"/>
              </a:rPr>
              <a:t>image</a:t>
            </a:r>
            <a:r>
              <a:rPr lang="en-US" sz="2500">
                <a:latin typeface="Tahoma" charset="0"/>
                <a:cs typeface="+mn-cs"/>
              </a:rPr>
              <a:t> and you must explain it</a:t>
            </a:r>
            <a:r>
              <a:rPr lang="ja-JP" altLang="en-US" sz="2500">
                <a:latin typeface="Tahoma" charset="0"/>
                <a:cs typeface="+mn-cs"/>
              </a:rPr>
              <a:t>’</a:t>
            </a:r>
            <a:r>
              <a:rPr lang="en-US" sz="2500">
                <a:latin typeface="Tahoma" charset="0"/>
                <a:cs typeface="+mn-cs"/>
              </a:rPr>
              <a:t>s </a:t>
            </a:r>
            <a:r>
              <a:rPr lang="en-US" sz="2500" u="sng">
                <a:latin typeface="Tahoma" charset="0"/>
                <a:cs typeface="+mn-cs"/>
              </a:rPr>
              <a:t>function</a:t>
            </a:r>
            <a:r>
              <a:rPr lang="en-US" sz="2500">
                <a:latin typeface="Tahoma" charset="0"/>
                <a:cs typeface="+mn-cs"/>
              </a:rPr>
              <a:t>.</a:t>
            </a:r>
          </a:p>
          <a:p>
            <a:pPr eaLnBrk="1" hangingPunct="1">
              <a:lnSpc>
                <a:spcPct val="90000"/>
              </a:lnSpc>
              <a:defRPr/>
            </a:pPr>
            <a:r>
              <a:rPr lang="en-US" sz="2500">
                <a:latin typeface="Tahoma" charset="0"/>
                <a:cs typeface="+mn-cs"/>
              </a:rPr>
              <a:t>You must also identify plant organelles and </a:t>
            </a:r>
            <a:r>
              <a:rPr lang="en-US" sz="2500" u="sng">
                <a:latin typeface="Tahoma" charset="0"/>
                <a:cs typeface="+mn-cs"/>
              </a:rPr>
              <a:t>compare / contrast </a:t>
            </a:r>
            <a:r>
              <a:rPr lang="en-US" sz="2500">
                <a:latin typeface="Tahoma" charset="0"/>
                <a:cs typeface="+mn-cs"/>
              </a:rPr>
              <a:t>the differences they have from animal cells.</a:t>
            </a:r>
          </a:p>
          <a:p>
            <a:pPr eaLnBrk="1" hangingPunct="1">
              <a:lnSpc>
                <a:spcPct val="90000"/>
              </a:lnSpc>
              <a:defRPr/>
            </a:pPr>
            <a:r>
              <a:rPr lang="en-US" sz="2500">
                <a:latin typeface="Tahoma" charset="0"/>
                <a:cs typeface="+mn-cs"/>
              </a:rPr>
              <a:t>Your PowerPoint will be graded for the detail of it</a:t>
            </a:r>
            <a:r>
              <a:rPr lang="ja-JP" altLang="en-US" sz="2500">
                <a:latin typeface="Tahoma" charset="0"/>
                <a:cs typeface="+mn-cs"/>
              </a:rPr>
              <a:t>’</a:t>
            </a:r>
            <a:r>
              <a:rPr lang="en-US" sz="2500">
                <a:latin typeface="Tahoma" charset="0"/>
                <a:cs typeface="+mn-cs"/>
              </a:rPr>
              <a:t>s information and pertinence of it</a:t>
            </a:r>
            <a:r>
              <a:rPr lang="ja-JP" altLang="en-US" sz="2500">
                <a:latin typeface="Tahoma" charset="0"/>
                <a:cs typeface="+mn-cs"/>
              </a:rPr>
              <a:t>’</a:t>
            </a:r>
            <a:r>
              <a:rPr lang="en-US" sz="2500">
                <a:latin typeface="Tahoma" charset="0"/>
                <a:cs typeface="+mn-cs"/>
              </a:rPr>
              <a:t>s images</a:t>
            </a:r>
          </a:p>
          <a:p>
            <a:pPr eaLnBrk="1" hangingPunct="1">
              <a:lnSpc>
                <a:spcPct val="90000"/>
              </a:lnSpc>
              <a:defRPr/>
            </a:pPr>
            <a:r>
              <a:rPr lang="en-US" sz="2500">
                <a:latin typeface="Tahoma" charset="0"/>
                <a:cs typeface="+mn-cs"/>
              </a:rPr>
              <a:t>You will submit your presentation to me (using a flash drive) or you can post it to the wikispace.</a:t>
            </a:r>
          </a:p>
        </p:txBody>
      </p:sp>
    </p:spTree>
    <p:extLst>
      <p:ext uri="{BB962C8B-B14F-4D97-AF65-F5344CB8AC3E}">
        <p14:creationId xmlns:p14="http://schemas.microsoft.com/office/powerpoint/2010/main" val="3508792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blinds(horizontal)">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blinds(horizontal)">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blinds(horizontal)">
                                      <p:cBhvr>
                                        <p:cTn id="17" dur="5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blinds(horizontal)">
                                      <p:cBhvr>
                                        <p:cTn id="22" dur="500"/>
                                        <p:tgtEl>
                                          <p:spTgt spid="1945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Effect transition="in" filter="blinds(horizontal)">
                                      <p:cBhvr>
                                        <p:cTn id="27" dur="5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5"/>
          <p:cNvSpPr>
            <a:spLocks noGrp="1" noChangeArrowheads="1"/>
          </p:cNvSpPr>
          <p:nvPr>
            <p:ph type="body" idx="4294967295"/>
          </p:nvPr>
        </p:nvSpPr>
        <p:spPr>
          <a:xfrm>
            <a:off x="0" y="0"/>
            <a:ext cx="7696200" cy="1143000"/>
          </a:xfrm>
        </p:spPr>
        <p:txBody>
          <a:bodyPr anchor="b"/>
          <a:lstStyle/>
          <a:p>
            <a:pPr marL="0" indent="0" eaLnBrk="1" hangingPunct="1">
              <a:lnSpc>
                <a:spcPct val="70000"/>
              </a:lnSpc>
              <a:buFont typeface="Wingdings" charset="0"/>
              <a:buNone/>
              <a:defRPr/>
            </a:pPr>
            <a:r>
              <a:rPr lang="en-US" sz="2400" b="1">
                <a:latin typeface="Tahoma" charset="0"/>
                <a:cs typeface="+mn-cs"/>
              </a:rPr>
              <a:t>Describe and find an illustration of these 25 organelles</a:t>
            </a:r>
          </a:p>
        </p:txBody>
      </p:sp>
      <p:sp>
        <p:nvSpPr>
          <p:cNvPr id="3" name="Content Placeholder 2"/>
          <p:cNvSpPr>
            <a:spLocks noGrp="1"/>
          </p:cNvSpPr>
          <p:nvPr>
            <p:ph sz="half" idx="4294967295"/>
          </p:nvPr>
        </p:nvSpPr>
        <p:spPr>
          <a:xfrm>
            <a:off x="0" y="1219200"/>
            <a:ext cx="4038600" cy="4800600"/>
          </a:xfrm>
        </p:spPr>
        <p:txBody>
          <a:bodyPr>
            <a:normAutofit fontScale="62500" lnSpcReduction="20000"/>
          </a:bodyPr>
          <a:lstStyle/>
          <a:p>
            <a:pPr eaLnBrk="1" hangingPunct="1">
              <a:lnSpc>
                <a:spcPct val="80000"/>
              </a:lnSpc>
              <a:defRPr/>
            </a:pPr>
            <a:r>
              <a:rPr lang="en-US" sz="2400">
                <a:latin typeface="Tahoma" charset="0"/>
                <a:cs typeface="+mn-cs"/>
              </a:rPr>
              <a:t>Plasma membrane</a:t>
            </a:r>
          </a:p>
          <a:p>
            <a:pPr lvl="1" eaLnBrk="1" hangingPunct="1">
              <a:lnSpc>
                <a:spcPct val="80000"/>
              </a:lnSpc>
              <a:defRPr/>
            </a:pPr>
            <a:r>
              <a:rPr lang="en-US" sz="2000">
                <a:latin typeface="Tahoma" charset="0"/>
              </a:rPr>
              <a:t>Phospholipids bilayer</a:t>
            </a:r>
          </a:p>
          <a:p>
            <a:pPr eaLnBrk="1" hangingPunct="1">
              <a:lnSpc>
                <a:spcPct val="80000"/>
              </a:lnSpc>
              <a:defRPr/>
            </a:pPr>
            <a:r>
              <a:rPr lang="en-US" sz="2400">
                <a:latin typeface="Tahoma" charset="0"/>
                <a:cs typeface="+mn-cs"/>
              </a:rPr>
              <a:t>Cytoplasm</a:t>
            </a:r>
          </a:p>
          <a:p>
            <a:pPr eaLnBrk="1" hangingPunct="1">
              <a:lnSpc>
                <a:spcPct val="80000"/>
              </a:lnSpc>
              <a:defRPr/>
            </a:pPr>
            <a:r>
              <a:rPr lang="en-US" sz="2400">
                <a:latin typeface="Tahoma" charset="0"/>
                <a:cs typeface="+mn-cs"/>
              </a:rPr>
              <a:t>Cytosol</a:t>
            </a:r>
          </a:p>
          <a:p>
            <a:pPr eaLnBrk="1" hangingPunct="1">
              <a:lnSpc>
                <a:spcPct val="80000"/>
              </a:lnSpc>
              <a:defRPr/>
            </a:pPr>
            <a:r>
              <a:rPr lang="en-US" sz="2400">
                <a:latin typeface="Tahoma" charset="0"/>
                <a:cs typeface="+mn-cs"/>
              </a:rPr>
              <a:t>Nucleus</a:t>
            </a:r>
          </a:p>
          <a:p>
            <a:pPr lvl="1" eaLnBrk="1" hangingPunct="1">
              <a:lnSpc>
                <a:spcPct val="80000"/>
              </a:lnSpc>
              <a:defRPr/>
            </a:pPr>
            <a:r>
              <a:rPr lang="en-US" sz="2000">
                <a:latin typeface="Tahoma" charset="0"/>
              </a:rPr>
              <a:t>Nuclear Pore</a:t>
            </a:r>
          </a:p>
          <a:p>
            <a:pPr lvl="1" eaLnBrk="1" hangingPunct="1">
              <a:lnSpc>
                <a:spcPct val="80000"/>
              </a:lnSpc>
              <a:defRPr/>
            </a:pPr>
            <a:r>
              <a:rPr lang="en-US" sz="2000">
                <a:latin typeface="Tahoma" charset="0"/>
              </a:rPr>
              <a:t>Nuclear Membrane</a:t>
            </a:r>
          </a:p>
          <a:p>
            <a:pPr lvl="1" eaLnBrk="1" hangingPunct="1">
              <a:lnSpc>
                <a:spcPct val="80000"/>
              </a:lnSpc>
              <a:defRPr/>
            </a:pPr>
            <a:r>
              <a:rPr lang="en-US" sz="2000">
                <a:latin typeface="Tahoma" charset="0"/>
              </a:rPr>
              <a:t>Nucleolus</a:t>
            </a:r>
          </a:p>
          <a:p>
            <a:pPr eaLnBrk="1" hangingPunct="1">
              <a:lnSpc>
                <a:spcPct val="70000"/>
              </a:lnSpc>
              <a:defRPr/>
            </a:pPr>
            <a:r>
              <a:rPr lang="en-US" sz="2400">
                <a:latin typeface="Tahoma" charset="0"/>
                <a:cs typeface="+mn-cs"/>
              </a:rPr>
              <a:t>Chromosome</a:t>
            </a:r>
          </a:p>
          <a:p>
            <a:pPr eaLnBrk="1" hangingPunct="1">
              <a:lnSpc>
                <a:spcPct val="70000"/>
              </a:lnSpc>
              <a:defRPr/>
            </a:pPr>
            <a:r>
              <a:rPr lang="en-US" sz="2400">
                <a:latin typeface="Tahoma" charset="0"/>
                <a:cs typeface="+mn-cs"/>
              </a:rPr>
              <a:t>Nuclear envelope</a:t>
            </a:r>
          </a:p>
          <a:p>
            <a:pPr eaLnBrk="1" hangingPunct="1">
              <a:lnSpc>
                <a:spcPct val="70000"/>
              </a:lnSpc>
              <a:defRPr/>
            </a:pPr>
            <a:r>
              <a:rPr lang="en-US" sz="2400">
                <a:latin typeface="Tahoma" charset="0"/>
                <a:cs typeface="+mn-cs"/>
              </a:rPr>
              <a:t>Ribosome</a:t>
            </a:r>
          </a:p>
          <a:p>
            <a:pPr eaLnBrk="1" hangingPunct="1">
              <a:lnSpc>
                <a:spcPct val="70000"/>
              </a:lnSpc>
              <a:defRPr/>
            </a:pPr>
            <a:r>
              <a:rPr lang="en-US" sz="2400">
                <a:latin typeface="Tahoma" charset="0"/>
                <a:cs typeface="+mn-cs"/>
              </a:rPr>
              <a:t>Mitochondrion</a:t>
            </a:r>
          </a:p>
          <a:p>
            <a:pPr eaLnBrk="1" hangingPunct="1">
              <a:lnSpc>
                <a:spcPct val="70000"/>
              </a:lnSpc>
              <a:defRPr/>
            </a:pPr>
            <a:r>
              <a:rPr lang="en-US" sz="2400">
                <a:latin typeface="Tahoma" charset="0"/>
                <a:cs typeface="+mn-cs"/>
              </a:rPr>
              <a:t>Endoplasmic reticulum</a:t>
            </a:r>
          </a:p>
          <a:p>
            <a:pPr eaLnBrk="1" hangingPunct="1">
              <a:lnSpc>
                <a:spcPct val="70000"/>
              </a:lnSpc>
              <a:defRPr/>
            </a:pPr>
            <a:r>
              <a:rPr lang="en-US" sz="2400">
                <a:latin typeface="Tahoma" charset="0"/>
                <a:cs typeface="+mn-cs"/>
              </a:rPr>
              <a:t>Golgi Apparatus </a:t>
            </a:r>
          </a:p>
          <a:p>
            <a:pPr eaLnBrk="1" hangingPunct="1">
              <a:lnSpc>
                <a:spcPct val="70000"/>
              </a:lnSpc>
              <a:defRPr/>
            </a:pPr>
            <a:r>
              <a:rPr lang="en-US" sz="2400">
                <a:latin typeface="Tahoma" charset="0"/>
                <a:cs typeface="+mn-cs"/>
              </a:rPr>
              <a:t>Lysosome</a:t>
            </a:r>
          </a:p>
          <a:p>
            <a:pPr eaLnBrk="1" hangingPunct="1">
              <a:lnSpc>
                <a:spcPct val="70000"/>
              </a:lnSpc>
              <a:defRPr/>
            </a:pPr>
            <a:endParaRPr lang="en-US" sz="2400">
              <a:latin typeface="Tahoma" charset="0"/>
              <a:cs typeface="+mn-cs"/>
            </a:endParaRPr>
          </a:p>
        </p:txBody>
      </p:sp>
      <p:sp>
        <p:nvSpPr>
          <p:cNvPr id="9" name="Content Placeholder 8"/>
          <p:cNvSpPr>
            <a:spLocks noGrp="1"/>
          </p:cNvSpPr>
          <p:nvPr>
            <p:ph sz="quarter" idx="4294967295"/>
          </p:nvPr>
        </p:nvSpPr>
        <p:spPr>
          <a:xfrm>
            <a:off x="4343400" y="1219200"/>
            <a:ext cx="4800600" cy="4648200"/>
          </a:xfrm>
        </p:spPr>
        <p:txBody>
          <a:bodyPr>
            <a:normAutofit fontScale="77500" lnSpcReduction="20000"/>
          </a:bodyPr>
          <a:lstStyle/>
          <a:p>
            <a:pPr eaLnBrk="1" hangingPunct="1">
              <a:lnSpc>
                <a:spcPct val="70000"/>
              </a:lnSpc>
              <a:buFont typeface="Wingdings" pitchFamily="2" charset="2"/>
              <a:buChar char="n"/>
              <a:defRPr/>
            </a:pPr>
            <a:r>
              <a:rPr lang="en-US" sz="2400" dirty="0" smtClean="0">
                <a:ea typeface="+mn-ea"/>
                <a:cs typeface="+mn-cs"/>
              </a:rPr>
              <a:t>Cytoskeleton</a:t>
            </a:r>
          </a:p>
          <a:p>
            <a:pPr eaLnBrk="1" hangingPunct="1">
              <a:lnSpc>
                <a:spcPct val="70000"/>
              </a:lnSpc>
              <a:buFont typeface="Wingdings" pitchFamily="2" charset="2"/>
              <a:buChar char="n"/>
              <a:defRPr/>
            </a:pPr>
            <a:r>
              <a:rPr lang="en-US" sz="2400" dirty="0" smtClean="0">
                <a:ea typeface="+mn-ea"/>
                <a:cs typeface="+mn-cs"/>
              </a:rPr>
              <a:t>Microtubule</a:t>
            </a:r>
          </a:p>
          <a:p>
            <a:pPr eaLnBrk="1" hangingPunct="1">
              <a:lnSpc>
                <a:spcPct val="70000"/>
              </a:lnSpc>
              <a:buFont typeface="Wingdings" pitchFamily="2" charset="2"/>
              <a:buChar char="n"/>
              <a:defRPr/>
            </a:pPr>
            <a:r>
              <a:rPr lang="en-US" sz="2400" dirty="0" smtClean="0">
                <a:ea typeface="+mn-ea"/>
                <a:cs typeface="+mn-cs"/>
              </a:rPr>
              <a:t>Microfilament</a:t>
            </a:r>
          </a:p>
          <a:p>
            <a:pPr eaLnBrk="1" hangingPunct="1">
              <a:lnSpc>
                <a:spcPct val="70000"/>
              </a:lnSpc>
              <a:buFont typeface="Wingdings" pitchFamily="2" charset="2"/>
              <a:buChar char="n"/>
              <a:defRPr/>
            </a:pPr>
            <a:r>
              <a:rPr lang="en-US" sz="2400" dirty="0" smtClean="0">
                <a:ea typeface="+mn-ea"/>
                <a:cs typeface="+mn-cs"/>
              </a:rPr>
              <a:t>Cilium</a:t>
            </a:r>
          </a:p>
          <a:p>
            <a:pPr eaLnBrk="1" hangingPunct="1">
              <a:lnSpc>
                <a:spcPct val="70000"/>
              </a:lnSpc>
              <a:buFont typeface="Wingdings" pitchFamily="2" charset="2"/>
              <a:buChar char="n"/>
              <a:defRPr/>
            </a:pPr>
            <a:r>
              <a:rPr lang="en-US" sz="2400" dirty="0" smtClean="0">
                <a:ea typeface="+mn-ea"/>
                <a:cs typeface="+mn-cs"/>
              </a:rPr>
              <a:t>Flagellum</a:t>
            </a:r>
          </a:p>
          <a:p>
            <a:pPr eaLnBrk="1" hangingPunct="1">
              <a:lnSpc>
                <a:spcPct val="70000"/>
              </a:lnSpc>
              <a:buFont typeface="Wingdings" pitchFamily="2" charset="2"/>
              <a:buChar char="n"/>
              <a:defRPr/>
            </a:pPr>
            <a:r>
              <a:rPr lang="en-US" sz="2400" dirty="0" err="1" smtClean="0">
                <a:ea typeface="+mn-ea"/>
                <a:cs typeface="+mn-cs"/>
              </a:rPr>
              <a:t>Centriole</a:t>
            </a:r>
            <a:r>
              <a:rPr lang="en-US" sz="2400" dirty="0" smtClean="0">
                <a:ea typeface="+mn-ea"/>
                <a:cs typeface="+mn-cs"/>
              </a:rPr>
              <a:t> </a:t>
            </a:r>
          </a:p>
          <a:p>
            <a:pPr eaLnBrk="1" hangingPunct="1">
              <a:lnSpc>
                <a:spcPct val="70000"/>
              </a:lnSpc>
              <a:buFont typeface="Wingdings" pitchFamily="2" charset="2"/>
              <a:buChar char="n"/>
              <a:defRPr/>
            </a:pPr>
            <a:r>
              <a:rPr lang="en-US" sz="2400" dirty="0" smtClean="0">
                <a:ea typeface="+mn-ea"/>
                <a:cs typeface="+mn-cs"/>
              </a:rPr>
              <a:t>Cell wall</a:t>
            </a:r>
          </a:p>
          <a:p>
            <a:pPr eaLnBrk="1" hangingPunct="1">
              <a:buFont typeface="Wingdings" pitchFamily="2" charset="2"/>
              <a:buChar char="n"/>
              <a:defRPr/>
            </a:pPr>
            <a:r>
              <a:rPr lang="en-US" sz="2400" dirty="0" smtClean="0">
                <a:ea typeface="+mn-ea"/>
                <a:cs typeface="+mn-cs"/>
              </a:rPr>
              <a:t>Central vacuole</a:t>
            </a:r>
          </a:p>
          <a:p>
            <a:pPr eaLnBrk="1" hangingPunct="1">
              <a:buFont typeface="Wingdings" pitchFamily="2" charset="2"/>
              <a:buChar char="n"/>
              <a:defRPr/>
            </a:pPr>
            <a:r>
              <a:rPr lang="en-US" sz="2400" dirty="0" smtClean="0">
                <a:ea typeface="+mn-ea"/>
                <a:cs typeface="+mn-cs"/>
              </a:rPr>
              <a:t>Plastid</a:t>
            </a:r>
          </a:p>
          <a:p>
            <a:pPr eaLnBrk="1" hangingPunct="1">
              <a:buFont typeface="Wingdings" pitchFamily="2" charset="2"/>
              <a:buChar char="n"/>
              <a:defRPr/>
            </a:pPr>
            <a:r>
              <a:rPr lang="en-US" sz="2400" dirty="0" smtClean="0">
                <a:ea typeface="+mn-ea"/>
                <a:cs typeface="+mn-cs"/>
              </a:rPr>
              <a:t>Chloroplast</a:t>
            </a:r>
          </a:p>
          <a:p>
            <a:pPr eaLnBrk="1" hangingPunct="1">
              <a:buFont typeface="Wingdings" pitchFamily="2" charset="2"/>
              <a:buChar char="n"/>
              <a:defRPr/>
            </a:pPr>
            <a:r>
              <a:rPr lang="en-US" sz="2400" dirty="0" smtClean="0">
                <a:ea typeface="+mn-ea"/>
                <a:cs typeface="+mn-cs"/>
              </a:rPr>
              <a:t>Chlorophyll</a:t>
            </a:r>
          </a:p>
          <a:p>
            <a:pPr eaLnBrk="1" hangingPunct="1">
              <a:buFont typeface="Wingdings" pitchFamily="2" charset="2"/>
              <a:buChar char="n"/>
              <a:defRPr/>
            </a:pPr>
            <a:endParaRPr lang="en-US" sz="2400" dirty="0" smtClean="0">
              <a:ea typeface="+mn-ea"/>
              <a:cs typeface="+mn-cs"/>
            </a:endParaRPr>
          </a:p>
        </p:txBody>
      </p:sp>
    </p:spTree>
    <p:extLst>
      <p:ext uri="{BB962C8B-B14F-4D97-AF65-F5344CB8AC3E}">
        <p14:creationId xmlns:p14="http://schemas.microsoft.com/office/powerpoint/2010/main" val="1763355742"/>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473555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Inner </a:t>
            </a:r>
            <a:r>
              <a:rPr lang="en-US" dirty="0"/>
              <a:t>life of the cell</a:t>
            </a:r>
            <a:br>
              <a:rPr lang="en-US" dirty="0"/>
            </a:br>
            <a:endParaRPr lang="en-US" dirty="0"/>
          </a:p>
        </p:txBody>
      </p:sp>
      <p:sp>
        <p:nvSpPr>
          <p:cNvPr id="3" name="Content Placeholder 2"/>
          <p:cNvSpPr>
            <a:spLocks noGrp="1"/>
          </p:cNvSpPr>
          <p:nvPr>
            <p:ph idx="1"/>
          </p:nvPr>
        </p:nvSpPr>
        <p:spPr/>
        <p:txBody>
          <a:bodyPr/>
          <a:lstStyle/>
          <a:p>
            <a:pPr>
              <a:defRPr/>
            </a:pPr>
            <a:r>
              <a:rPr lang="en-US" b="1" dirty="0" smtClean="0"/>
              <a:t>Imam </a:t>
            </a:r>
            <a:r>
              <a:rPr lang="en-US" b="1" dirty="0"/>
              <a:t>Ali - The Inner Life of Cell - [Animation] </a:t>
            </a:r>
          </a:p>
          <a:p>
            <a:pPr>
              <a:defRPr/>
            </a:pPr>
            <a:r>
              <a:rPr lang="en-US" dirty="0">
                <a:hlinkClick r:id="rId2"/>
              </a:rPr>
              <a:t>http://www.youtube.com/watch?v=</a:t>
            </a:r>
            <a:r>
              <a:rPr lang="en-US" dirty="0" smtClean="0">
                <a:hlinkClick r:id="rId2"/>
              </a:rPr>
              <a:t>P1UaTkI6k6s</a:t>
            </a:r>
            <a:endParaRPr lang="en-US" dirty="0" smtClean="0"/>
          </a:p>
          <a:p>
            <a:pPr>
              <a:defRPr/>
            </a:pPr>
            <a:endParaRPr lang="en-US" dirty="0" smtClean="0"/>
          </a:p>
          <a:p>
            <a:pPr>
              <a:defRPr/>
            </a:pPr>
            <a:endParaRPr lang="en-US" dirty="0"/>
          </a:p>
          <a:p>
            <a:pPr>
              <a:defRPr/>
            </a:pPr>
            <a:r>
              <a:rPr lang="en-US" b="1" dirty="0"/>
              <a:t>Inner Life Of A Cell - Full Version </a:t>
            </a:r>
            <a:r>
              <a:rPr lang="en-US" b="1" dirty="0" smtClean="0"/>
              <a:t> (not narrated)</a:t>
            </a:r>
            <a:endParaRPr lang="en-US" b="1" dirty="0"/>
          </a:p>
          <a:p>
            <a:pPr>
              <a:defRPr/>
            </a:pPr>
            <a:r>
              <a:rPr lang="en-US" dirty="0">
                <a:hlinkClick r:id="rId3"/>
              </a:rPr>
              <a:t>http://www.youtube.com/watch?v=</a:t>
            </a:r>
            <a:r>
              <a:rPr lang="en-US" dirty="0" smtClean="0">
                <a:hlinkClick r:id="rId3"/>
              </a:rPr>
              <a:t>B_zD3NxSsD8</a:t>
            </a:r>
            <a:endParaRPr lang="en-US" dirty="0" smtClean="0"/>
          </a:p>
          <a:p>
            <a:pPr>
              <a:defRPr/>
            </a:pPr>
            <a:endParaRPr lang="en-US" dirty="0"/>
          </a:p>
          <a:p>
            <a:pPr>
              <a:defRPr/>
            </a:pPr>
            <a:endParaRPr lang="en-US" dirty="0" smtClean="0"/>
          </a:p>
          <a:p>
            <a:pPr>
              <a:defRPr/>
            </a:pPr>
            <a:endParaRPr lang="en-US" dirty="0"/>
          </a:p>
        </p:txBody>
      </p:sp>
    </p:spTree>
    <p:extLst>
      <p:ext uri="{BB962C8B-B14F-4D97-AF65-F5344CB8AC3E}">
        <p14:creationId xmlns:p14="http://schemas.microsoft.com/office/powerpoint/2010/main" val="215927674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latin typeface="Tahoma" charset="0"/>
              </a:rPr>
              <a:t>Microscope Practice Assignment</a:t>
            </a:r>
            <a:endParaRPr lang="en-US" dirty="0"/>
          </a:p>
        </p:txBody>
      </p:sp>
      <p:sp>
        <p:nvSpPr>
          <p:cNvPr id="3" name="Content Placeholder 2"/>
          <p:cNvSpPr>
            <a:spLocks noGrp="1"/>
          </p:cNvSpPr>
          <p:nvPr>
            <p:ph idx="1"/>
          </p:nvPr>
        </p:nvSpPr>
        <p:spPr/>
        <p:txBody>
          <a:bodyPr/>
          <a:lstStyle/>
          <a:p>
            <a:r>
              <a:rPr lang="en-US" dirty="0" smtClean="0">
                <a:effectLst/>
                <a:latin typeface="Tahoma" charset="0"/>
              </a:rPr>
              <a:t>Microscope clean up – what do you do?</a:t>
            </a:r>
          </a:p>
          <a:p>
            <a:r>
              <a:rPr lang="en-US" dirty="0" smtClean="0"/>
              <a:t>When you are done, answer the questions on the back of the lab sheet</a:t>
            </a:r>
          </a:p>
          <a:p>
            <a:r>
              <a:rPr lang="en-US" dirty="0" smtClean="0"/>
              <a:t>If you would like, you can look at other objects under the scope AFTER you are finished (like hair, paper with marks, </a:t>
            </a:r>
            <a:r>
              <a:rPr lang="en-US" dirty="0" err="1" smtClean="0"/>
              <a:t>etc</a:t>
            </a:r>
            <a:r>
              <a:rPr lang="en-US" dirty="0"/>
              <a:t>)</a:t>
            </a:r>
          </a:p>
        </p:txBody>
      </p:sp>
    </p:spTree>
    <p:extLst>
      <p:ext uri="{BB962C8B-B14F-4D97-AF65-F5344CB8AC3E}">
        <p14:creationId xmlns:p14="http://schemas.microsoft.com/office/powerpoint/2010/main" val="215046192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065" y="453919"/>
            <a:ext cx="7024744" cy="1143000"/>
          </a:xfrm>
        </p:spPr>
        <p:txBody>
          <a:bodyPr/>
          <a:lstStyle/>
          <a:p>
            <a:r>
              <a:rPr lang="en-US" dirty="0" smtClean="0"/>
              <a:t>Depth of Focus</a:t>
            </a:r>
            <a:endParaRPr lang="en-US" dirty="0"/>
          </a:p>
        </p:txBody>
      </p:sp>
      <p:sp>
        <p:nvSpPr>
          <p:cNvPr id="5" name="Content Placeholder 4"/>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0" y="1574800"/>
            <a:ext cx="9144000" cy="3697303"/>
          </a:xfrm>
          <a:prstGeom prst="rect">
            <a:avLst/>
          </a:prstGeom>
        </p:spPr>
      </p:pic>
    </p:spTree>
    <p:extLst>
      <p:ext uri="{BB962C8B-B14F-4D97-AF65-F5344CB8AC3E}">
        <p14:creationId xmlns:p14="http://schemas.microsoft.com/office/powerpoint/2010/main" val="389494599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11-11-11 ATB</a:t>
            </a:r>
          </a:p>
        </p:txBody>
      </p:sp>
      <p:sp>
        <p:nvSpPr>
          <p:cNvPr id="8601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You</a:t>
            </a:r>
            <a:r>
              <a:rPr lang="ja-JP" altLang="en-US">
                <a:effectLst/>
                <a:latin typeface="Tahoma" charset="0"/>
              </a:rPr>
              <a:t>’</a:t>
            </a:r>
            <a:r>
              <a:rPr lang="en-US" altLang="ja-JP">
                <a:effectLst/>
                <a:latin typeface="Tahoma" charset="0"/>
              </a:rPr>
              <a:t>re name is Pauly (or Polly) the Protein and you are being excreted from the cell.  Explain where you were produced and the different organelles you visited on the way to being sent through the cell membrane.</a:t>
            </a:r>
          </a:p>
          <a:p>
            <a:r>
              <a:rPr lang="en-US">
                <a:effectLst/>
                <a:latin typeface="Tahoma" charset="0"/>
              </a:rPr>
              <a:t>Today:</a:t>
            </a:r>
          </a:p>
          <a:p>
            <a:pPr lvl="1"/>
            <a:r>
              <a:rPr lang="en-US">
                <a:effectLst/>
                <a:latin typeface="Tahoma" charset="0"/>
              </a:rPr>
              <a:t>QUIZ!!!</a:t>
            </a:r>
          </a:p>
          <a:p>
            <a:pPr lvl="1"/>
            <a:r>
              <a:rPr lang="en-US">
                <a:effectLst/>
                <a:latin typeface="Tahoma" charset="0"/>
              </a:rPr>
              <a:t>Any last questions?</a:t>
            </a:r>
          </a:p>
        </p:txBody>
      </p:sp>
    </p:spTree>
    <p:extLst>
      <p:ext uri="{BB962C8B-B14F-4D97-AF65-F5344CB8AC3E}">
        <p14:creationId xmlns:p14="http://schemas.microsoft.com/office/powerpoint/2010/main" val="299541607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11-17 ATB</a:t>
            </a:r>
          </a:p>
        </p:txBody>
      </p:sp>
      <p:sp>
        <p:nvSpPr>
          <p:cNvPr id="89090"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Describe why we stain the cells?</a:t>
            </a:r>
          </a:p>
          <a:p>
            <a:r>
              <a:rPr lang="en-US">
                <a:effectLst/>
                <a:latin typeface="Tahoma" charset="0"/>
              </a:rPr>
              <a:t>Today:</a:t>
            </a:r>
          </a:p>
          <a:p>
            <a:pPr lvl="1"/>
            <a:r>
              <a:rPr lang="en-US">
                <a:effectLst/>
                <a:latin typeface="Tahoma" charset="0"/>
              </a:rPr>
              <a:t>Onion cells with stain</a:t>
            </a:r>
          </a:p>
          <a:p>
            <a:pPr lvl="1"/>
            <a:r>
              <a:rPr lang="en-US">
                <a:effectLst/>
                <a:latin typeface="Tahoma" charset="0"/>
              </a:rPr>
              <a:t>Paramecium??</a:t>
            </a:r>
          </a:p>
          <a:p>
            <a:pPr lvl="1"/>
            <a:r>
              <a:rPr lang="en-US">
                <a:effectLst/>
                <a:latin typeface="Tahoma" charset="0"/>
              </a:rPr>
              <a:t>Labs due tomorrow</a:t>
            </a:r>
          </a:p>
        </p:txBody>
      </p:sp>
    </p:spTree>
    <p:extLst>
      <p:ext uri="{BB962C8B-B14F-4D97-AF65-F5344CB8AC3E}">
        <p14:creationId xmlns:p14="http://schemas.microsoft.com/office/powerpoint/2010/main" val="406962330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11-18 ATB</a:t>
            </a:r>
          </a:p>
        </p:txBody>
      </p:sp>
      <p:sp>
        <p:nvSpPr>
          <p:cNvPr id="9011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r>
              <a:rPr lang="en-US" sz="2800">
                <a:effectLst/>
                <a:latin typeface="Tahoma" charset="0"/>
              </a:rPr>
              <a:t>What does the nucleolus produce?</a:t>
            </a:r>
          </a:p>
          <a:p>
            <a:r>
              <a:rPr lang="en-US" sz="2800">
                <a:effectLst/>
                <a:latin typeface="Tahoma" charset="0"/>
              </a:rPr>
              <a:t>Today:</a:t>
            </a:r>
          </a:p>
          <a:p>
            <a:pPr lvl="1"/>
            <a:r>
              <a:rPr lang="en-US" sz="2400">
                <a:effectLst/>
                <a:latin typeface="Tahoma" charset="0"/>
              </a:rPr>
              <a:t>Turn in labs!</a:t>
            </a:r>
          </a:p>
          <a:p>
            <a:pPr lvl="1"/>
            <a:r>
              <a:rPr lang="en-US" sz="2400">
                <a:effectLst/>
                <a:latin typeface="Tahoma" charset="0"/>
              </a:rPr>
              <a:t>Complete the last page of your worksheet packet (frayer)</a:t>
            </a:r>
          </a:p>
          <a:p>
            <a:pPr lvl="1"/>
            <a:r>
              <a:rPr lang="en-US" sz="2400">
                <a:effectLst/>
                <a:latin typeface="Tahoma" charset="0"/>
              </a:rPr>
              <a:t>Get you review sheets</a:t>
            </a:r>
          </a:p>
          <a:p>
            <a:pPr lvl="1"/>
            <a:r>
              <a:rPr lang="en-US" sz="2400">
                <a:effectLst/>
                <a:latin typeface="Tahoma" charset="0"/>
              </a:rPr>
              <a:t>Hand back graded stuff</a:t>
            </a:r>
          </a:p>
          <a:p>
            <a:pPr lvl="1"/>
            <a:r>
              <a:rPr lang="en-US" sz="2400">
                <a:effectLst/>
                <a:latin typeface="Tahoma" charset="0"/>
              </a:rPr>
              <a:t>On Wikispace </a:t>
            </a:r>
            <a:r>
              <a:rPr lang="en-US" sz="2400">
                <a:effectLst/>
                <a:latin typeface="Tahoma" charset="0"/>
                <a:sym typeface="Wingdings" charset="0"/>
              </a:rPr>
              <a:t> Practice test</a:t>
            </a:r>
            <a:endParaRPr lang="en-US" sz="2400">
              <a:effectLst/>
              <a:latin typeface="Tahoma" charset="0"/>
            </a:endParaRPr>
          </a:p>
          <a:p>
            <a:pPr lvl="1"/>
            <a:r>
              <a:rPr lang="en-US" sz="2400">
                <a:effectLst/>
                <a:latin typeface="Tahoma" charset="0"/>
              </a:rPr>
              <a:t>Amazing Cells – Univ of Utah</a:t>
            </a:r>
          </a:p>
          <a:p>
            <a:pPr lvl="1"/>
            <a:r>
              <a:rPr lang="en-US" sz="2400">
                <a:effectLst/>
                <a:latin typeface="Tahoma" charset="0"/>
                <a:hlinkClick r:id="rId2"/>
              </a:rPr>
              <a:t>http://learn.genetics.utah.edu/content/begin/cells/</a:t>
            </a:r>
            <a:endParaRPr lang="en-US" sz="2400">
              <a:effectLst/>
              <a:latin typeface="Tahoma" charset="0"/>
            </a:endParaRPr>
          </a:p>
          <a:p>
            <a:pPr lvl="1"/>
            <a:endParaRPr lang="en-US" sz="2400">
              <a:effectLst/>
              <a:latin typeface="Tahoma" charset="0"/>
            </a:endParaRPr>
          </a:p>
        </p:txBody>
      </p:sp>
    </p:spTree>
    <p:extLst>
      <p:ext uri="{BB962C8B-B14F-4D97-AF65-F5344CB8AC3E}">
        <p14:creationId xmlns:p14="http://schemas.microsoft.com/office/powerpoint/2010/main" val="209953677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11-21 ATB</a:t>
            </a:r>
          </a:p>
        </p:txBody>
      </p:sp>
      <p:sp>
        <p:nvSpPr>
          <p:cNvPr id="9113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When a cell engulfs food, it is put into a ______.  The above structure then fuses with a _________ which will break the food down.  The parts are then taken to the _______________ to be turned into energy, or _________.</a:t>
            </a:r>
          </a:p>
          <a:p>
            <a:r>
              <a:rPr lang="en-US">
                <a:effectLst/>
                <a:latin typeface="Tahoma" charset="0"/>
              </a:rPr>
              <a:t>Today:	  REVIEW GAME!</a:t>
            </a:r>
          </a:p>
        </p:txBody>
      </p:sp>
    </p:spTree>
    <p:extLst>
      <p:ext uri="{BB962C8B-B14F-4D97-AF65-F5344CB8AC3E}">
        <p14:creationId xmlns:p14="http://schemas.microsoft.com/office/powerpoint/2010/main" val="82821101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5347" name="Picture 3" descr="CP Plant Cell for packet"/>
          <p:cNvPicPr>
            <a:picLocks noChangeAspect="1" noChangeArrowheads="1"/>
          </p:cNvPicPr>
          <p:nvPr/>
        </p:nvPicPr>
        <p:blipFill>
          <a:blip r:embed="rId2">
            <a:extLst>
              <a:ext uri="{28A0092B-C50C-407E-A947-70E740481C1C}">
                <a14:useLocalDpi xmlns:a14="http://schemas.microsoft.com/office/drawing/2010/main" val="0"/>
              </a:ext>
            </a:extLst>
          </a:blip>
          <a:srcRect t="1703" r="2206"/>
          <a:stretch>
            <a:fillRect/>
          </a:stretch>
        </p:blipFill>
        <p:spPr bwMode="auto">
          <a:xfrm>
            <a:off x="1981200" y="-12895"/>
            <a:ext cx="5791200" cy="679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497582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4322" name="Picture 2" descr="CP Animal cell for packet"/>
          <p:cNvPicPr>
            <a:picLocks noChangeAspect="1" noChangeArrowheads="1"/>
          </p:cNvPicPr>
          <p:nvPr/>
        </p:nvPicPr>
        <p:blipFill>
          <a:blip r:embed="rId2">
            <a:extLst>
              <a:ext uri="{28A0092B-C50C-407E-A947-70E740481C1C}">
                <a14:useLocalDpi xmlns:a14="http://schemas.microsoft.com/office/drawing/2010/main" val="0"/>
              </a:ext>
            </a:extLst>
          </a:blip>
          <a:srcRect r="11469" b="1286"/>
          <a:stretch>
            <a:fillRect/>
          </a:stretch>
        </p:blipFill>
        <p:spPr bwMode="auto">
          <a:xfrm>
            <a:off x="2827555" y="0"/>
            <a:ext cx="5821145"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360277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Cell Organelles and Functions</a:t>
            </a:r>
            <a:endParaRPr lang="en-US" dirty="0"/>
          </a:p>
        </p:txBody>
      </p:sp>
      <p:sp>
        <p:nvSpPr>
          <p:cNvPr id="3" name="Subtitle 2"/>
          <p:cNvSpPr>
            <a:spLocks noGrp="1"/>
          </p:cNvSpPr>
          <p:nvPr>
            <p:ph type="subTitle" idx="1"/>
          </p:nvPr>
        </p:nvSpPr>
        <p:spPr/>
        <p:txBody>
          <a:bodyPr/>
          <a:lstStyle/>
          <a:p>
            <a:r>
              <a:rPr lang="en-US" dirty="0" smtClean="0"/>
              <a:t>Chapter 7</a:t>
            </a:r>
            <a:endParaRPr lang="en-US" dirty="0"/>
          </a:p>
        </p:txBody>
      </p:sp>
    </p:spTree>
    <p:extLst>
      <p:ext uri="{BB962C8B-B14F-4D97-AF65-F5344CB8AC3E}">
        <p14:creationId xmlns:p14="http://schemas.microsoft.com/office/powerpoint/2010/main" val="282511130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167939" name="Picture 3" descr="Screen Shot 2012-11-14 at 12.32.21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8474" y="91506"/>
            <a:ext cx="8332870" cy="675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658975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5" name="Picture 1" descr="Animal and Plant Cell"/>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1186232" y="0"/>
            <a:ext cx="5355504" cy="6871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70344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11/12 </a:t>
            </a:r>
            <a:endParaRPr lang="en-US" dirty="0"/>
          </a:p>
        </p:txBody>
      </p:sp>
      <p:sp>
        <p:nvSpPr>
          <p:cNvPr id="3" name="Content Placeholder 2"/>
          <p:cNvSpPr>
            <a:spLocks noGrp="1"/>
          </p:cNvSpPr>
          <p:nvPr>
            <p:ph idx="1"/>
          </p:nvPr>
        </p:nvSpPr>
        <p:spPr>
          <a:xfrm>
            <a:off x="250125" y="1347064"/>
            <a:ext cx="8893875" cy="5388257"/>
          </a:xfrm>
        </p:spPr>
        <p:txBody>
          <a:bodyPr>
            <a:normAutofit/>
          </a:bodyPr>
          <a:lstStyle/>
          <a:p>
            <a:r>
              <a:rPr lang="en-US" sz="2800" dirty="0" smtClean="0"/>
              <a:t>11/12 ATB </a:t>
            </a:r>
            <a:r>
              <a:rPr lang="en-US" sz="2800" dirty="0" smtClean="0">
                <a:sym typeface="Wingdings"/>
              </a:rPr>
              <a:t> What are organelles?</a:t>
            </a:r>
          </a:p>
          <a:p>
            <a:r>
              <a:rPr lang="en-US" sz="2800" dirty="0" smtClean="0">
                <a:sym typeface="Wingdings"/>
              </a:rPr>
              <a:t>Today:</a:t>
            </a:r>
          </a:p>
          <a:p>
            <a:pPr lvl="1"/>
            <a:r>
              <a:rPr lang="en-US" sz="2600" dirty="0" smtClean="0">
                <a:sym typeface="Wingdings"/>
              </a:rPr>
              <a:t>Turn in Lab</a:t>
            </a:r>
          </a:p>
          <a:p>
            <a:pPr lvl="1"/>
            <a:r>
              <a:rPr lang="en-US" sz="2600" dirty="0" smtClean="0">
                <a:sym typeface="Wingdings"/>
              </a:rPr>
              <a:t>Go over “cell organization” in the notes</a:t>
            </a:r>
          </a:p>
          <a:p>
            <a:pPr lvl="1"/>
            <a:endParaRPr lang="en-US" sz="2600" dirty="0" smtClean="0">
              <a:sym typeface="Wingdings"/>
            </a:endParaRPr>
          </a:p>
          <a:p>
            <a:pPr lvl="1"/>
            <a:r>
              <a:rPr lang="en-US" sz="2600" dirty="0" smtClean="0">
                <a:sym typeface="Wingdings"/>
              </a:rPr>
              <a:t>Go over lab directions for tomorrow</a:t>
            </a:r>
          </a:p>
          <a:p>
            <a:pPr lvl="1"/>
            <a:r>
              <a:rPr lang="en-US" sz="2600" dirty="0" smtClean="0">
                <a:sym typeface="Wingdings"/>
              </a:rPr>
              <a:t>Then, continue using the book to fill out the organelle information</a:t>
            </a:r>
          </a:p>
          <a:p>
            <a:pPr lvl="1"/>
            <a:r>
              <a:rPr lang="en-US" sz="2600" dirty="0" smtClean="0">
                <a:sym typeface="Wingdings"/>
              </a:rPr>
              <a:t>Cheek cells -- Thursday</a:t>
            </a:r>
          </a:p>
          <a:p>
            <a:pPr lvl="1"/>
            <a:endParaRPr lang="en-US" dirty="0"/>
          </a:p>
        </p:txBody>
      </p:sp>
    </p:spTree>
    <p:extLst>
      <p:ext uri="{BB962C8B-B14F-4D97-AF65-F5344CB8AC3E}">
        <p14:creationId xmlns:p14="http://schemas.microsoft.com/office/powerpoint/2010/main" val="83890178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ahoma" charset="0"/>
              </a:rPr>
              <a:t>Cellular Organelles</a:t>
            </a:r>
            <a:endParaRPr lang="en-US" dirty="0"/>
          </a:p>
        </p:txBody>
      </p:sp>
      <p:sp>
        <p:nvSpPr>
          <p:cNvPr id="3" name="Content Placeholder 2"/>
          <p:cNvSpPr>
            <a:spLocks noGrp="1"/>
          </p:cNvSpPr>
          <p:nvPr>
            <p:ph idx="1"/>
          </p:nvPr>
        </p:nvSpPr>
        <p:spPr/>
        <p:txBody>
          <a:bodyPr/>
          <a:lstStyle/>
          <a:p>
            <a:r>
              <a:rPr lang="en-US" dirty="0" smtClean="0"/>
              <a:t>Cell Organization</a:t>
            </a:r>
            <a:endParaRPr lang="en-US" dirty="0"/>
          </a:p>
        </p:txBody>
      </p:sp>
    </p:spTree>
    <p:extLst>
      <p:ext uri="{BB962C8B-B14F-4D97-AF65-F5344CB8AC3E}">
        <p14:creationId xmlns:p14="http://schemas.microsoft.com/office/powerpoint/2010/main" val="248622337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err="1"/>
              <a:t>Eukaryopolis</a:t>
            </a:r>
            <a:r>
              <a:rPr lang="en-US" b="1" dirty="0"/>
              <a:t> - The City of Animal Cells: Crash Course Biology #4 </a:t>
            </a:r>
          </a:p>
          <a:p>
            <a:r>
              <a:rPr lang="en-US" dirty="0">
                <a:hlinkClick r:id="rId2"/>
              </a:rPr>
              <a:t>http://www.youtube.com/watch?v=</a:t>
            </a:r>
            <a:r>
              <a:rPr lang="en-US" dirty="0" smtClean="0">
                <a:hlinkClick r:id="rId2"/>
              </a:rPr>
              <a:t>cj8dDTHGJBY</a:t>
            </a:r>
            <a:endParaRPr lang="en-US" dirty="0" smtClean="0"/>
          </a:p>
          <a:p>
            <a:endParaRPr lang="en-US" dirty="0"/>
          </a:p>
          <a:p>
            <a:endParaRPr lang="en-US" dirty="0"/>
          </a:p>
        </p:txBody>
      </p:sp>
    </p:spTree>
    <p:extLst>
      <p:ext uri="{BB962C8B-B14F-4D97-AF65-F5344CB8AC3E}">
        <p14:creationId xmlns:p14="http://schemas.microsoft.com/office/powerpoint/2010/main" val="39521442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a:xfrm>
            <a:off x="152400" y="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defRPr/>
            </a:pPr>
            <a:r>
              <a:rPr lang="en-US" sz="2400" u="sng" dirty="0">
                <a:latin typeface="Tahoma" charset="0"/>
                <a:cs typeface="+mn-cs"/>
              </a:rPr>
              <a:t>Cytoplasm</a:t>
            </a:r>
            <a:r>
              <a:rPr lang="en-US" sz="2400" dirty="0">
                <a:latin typeface="Tahoma" charset="0"/>
                <a:cs typeface="+mn-cs"/>
              </a:rPr>
              <a:t> – </a:t>
            </a:r>
            <a:endParaRPr lang="en-US" sz="2400" dirty="0" smtClean="0">
              <a:latin typeface="Tahoma" charset="0"/>
              <a:cs typeface="+mn-cs"/>
            </a:endParaRPr>
          </a:p>
          <a:p>
            <a:pPr lvl="1" eaLnBrk="1" hangingPunct="1">
              <a:lnSpc>
                <a:spcPct val="80000"/>
              </a:lnSpc>
              <a:defRPr/>
            </a:pPr>
            <a:r>
              <a:rPr lang="en-US" sz="2400" dirty="0" smtClean="0">
                <a:latin typeface="Tahoma" charset="0"/>
              </a:rPr>
              <a:t>Portion of cell outside the nucleus</a:t>
            </a:r>
          </a:p>
          <a:p>
            <a:pPr lvl="1" eaLnBrk="1" hangingPunct="1">
              <a:lnSpc>
                <a:spcPct val="80000"/>
              </a:lnSpc>
              <a:defRPr/>
            </a:pPr>
            <a:r>
              <a:rPr lang="en-US" sz="2400" dirty="0" smtClean="0">
                <a:latin typeface="Tahoma" charset="0"/>
              </a:rPr>
              <a:t>Includes the </a:t>
            </a:r>
            <a:r>
              <a:rPr lang="en-US" sz="2400" dirty="0">
                <a:latin typeface="Tahoma" charset="0"/>
              </a:rPr>
              <a:t>fluid, the cytoskeleton and all organelles except nucleus </a:t>
            </a:r>
          </a:p>
          <a:p>
            <a:pPr eaLnBrk="1" hangingPunct="1">
              <a:lnSpc>
                <a:spcPct val="80000"/>
              </a:lnSpc>
              <a:defRPr/>
            </a:pPr>
            <a:r>
              <a:rPr lang="en-US" sz="2400" u="sng" dirty="0" smtClean="0">
                <a:latin typeface="Tahoma" charset="0"/>
                <a:cs typeface="+mn-cs"/>
              </a:rPr>
              <a:t>Organelle</a:t>
            </a:r>
            <a:r>
              <a:rPr lang="en-US" sz="2400" dirty="0" smtClean="0">
                <a:latin typeface="Tahoma" charset="0"/>
                <a:cs typeface="+mn-cs"/>
              </a:rPr>
              <a:t> –</a:t>
            </a:r>
          </a:p>
          <a:p>
            <a:pPr lvl="1" eaLnBrk="1" hangingPunct="1">
              <a:lnSpc>
                <a:spcPct val="80000"/>
              </a:lnSpc>
              <a:defRPr/>
            </a:pPr>
            <a:r>
              <a:rPr lang="en-US" sz="2400" dirty="0" smtClean="0">
                <a:latin typeface="Tahoma" charset="0"/>
                <a:cs typeface="+mn-cs"/>
              </a:rPr>
              <a:t>“little organs”</a:t>
            </a:r>
          </a:p>
          <a:p>
            <a:pPr lvl="1" eaLnBrk="1" hangingPunct="1">
              <a:lnSpc>
                <a:spcPct val="80000"/>
              </a:lnSpc>
              <a:defRPr/>
            </a:pPr>
            <a:r>
              <a:rPr lang="en-US" sz="2400" dirty="0" smtClean="0">
                <a:latin typeface="Tahoma" charset="0"/>
                <a:cs typeface="+mn-cs"/>
              </a:rPr>
              <a:t>Specialized structures with specific function</a:t>
            </a:r>
            <a:endParaRPr lang="en-US" sz="1600" dirty="0">
              <a:latin typeface="Tahoma" charset="0"/>
              <a:cs typeface="+mn-cs"/>
            </a:endParaRPr>
          </a:p>
        </p:txBody>
      </p:sp>
      <p:pic>
        <p:nvPicPr>
          <p:cNvPr id="501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3810000"/>
            <a:ext cx="1966043" cy="1652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 y="3672247"/>
            <a:ext cx="3721100" cy="3185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3534919"/>
            <a:ext cx="3657599" cy="3323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714456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blinds(horizontal)">
                                      <p:cBhvr>
                                        <p:cTn id="7" dur="500"/>
                                        <p:tgtEl>
                                          <p:spTgt spid="501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0179">
                                            <p:txEl>
                                              <p:pRg st="1" end="1"/>
                                            </p:txEl>
                                          </p:spTgt>
                                        </p:tgtEl>
                                        <p:attrNameLst>
                                          <p:attrName>style.visibility</p:attrName>
                                        </p:attrNameLst>
                                      </p:cBhvr>
                                      <p:to>
                                        <p:strVal val="visible"/>
                                      </p:to>
                                    </p:set>
                                    <p:animEffect transition="in" filter="blinds(horizontal)">
                                      <p:cBhvr>
                                        <p:cTn id="12" dur="500"/>
                                        <p:tgtEl>
                                          <p:spTgt spid="501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0179">
                                            <p:txEl>
                                              <p:pRg st="2" end="2"/>
                                            </p:txEl>
                                          </p:spTgt>
                                        </p:tgtEl>
                                        <p:attrNameLst>
                                          <p:attrName>style.visibility</p:attrName>
                                        </p:attrNameLst>
                                      </p:cBhvr>
                                      <p:to>
                                        <p:strVal val="visible"/>
                                      </p:to>
                                    </p:set>
                                    <p:animEffect transition="in" filter="blinds(horizontal)">
                                      <p:cBhvr>
                                        <p:cTn id="17" dur="500"/>
                                        <p:tgtEl>
                                          <p:spTgt spid="501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0179">
                                            <p:txEl>
                                              <p:pRg st="3" end="3"/>
                                            </p:txEl>
                                          </p:spTgt>
                                        </p:tgtEl>
                                        <p:attrNameLst>
                                          <p:attrName>style.visibility</p:attrName>
                                        </p:attrNameLst>
                                      </p:cBhvr>
                                      <p:to>
                                        <p:strVal val="visible"/>
                                      </p:to>
                                    </p:set>
                                    <p:animEffect transition="in" filter="blinds(horizontal)">
                                      <p:cBhvr>
                                        <p:cTn id="22" dur="500"/>
                                        <p:tgtEl>
                                          <p:spTgt spid="501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0179">
                                            <p:txEl>
                                              <p:pRg st="4" end="4"/>
                                            </p:txEl>
                                          </p:spTgt>
                                        </p:tgtEl>
                                        <p:attrNameLst>
                                          <p:attrName>style.visibility</p:attrName>
                                        </p:attrNameLst>
                                      </p:cBhvr>
                                      <p:to>
                                        <p:strVal val="visible"/>
                                      </p:to>
                                    </p:set>
                                    <p:animEffect transition="in" filter="blinds(horizontal)">
                                      <p:cBhvr>
                                        <p:cTn id="27" dur="500"/>
                                        <p:tgtEl>
                                          <p:spTgt spid="5017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0179">
                                            <p:txEl>
                                              <p:pRg st="5" end="5"/>
                                            </p:txEl>
                                          </p:spTgt>
                                        </p:tgtEl>
                                        <p:attrNameLst>
                                          <p:attrName>style.visibility</p:attrName>
                                        </p:attrNameLst>
                                      </p:cBhvr>
                                      <p:to>
                                        <p:strVal val="visible"/>
                                      </p:to>
                                    </p:set>
                                    <p:animEffect transition="in" filter="blinds(horizontal)">
                                      <p:cBhvr>
                                        <p:cTn id="32" dur="500"/>
                                        <p:tgtEl>
                                          <p:spTgt spid="501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7589" y="1599765"/>
            <a:ext cx="8275148" cy="4144963"/>
          </a:xfrm>
        </p:spPr>
        <p:txBody>
          <a:bodyPr/>
          <a:lstStyle/>
          <a:p>
            <a:pPr>
              <a:lnSpc>
                <a:spcPct val="80000"/>
              </a:lnSpc>
              <a:defRPr/>
            </a:pPr>
            <a:r>
              <a:rPr lang="en-US" sz="2800" u="sng" dirty="0">
                <a:latin typeface="Tahoma" charset="0"/>
              </a:rPr>
              <a:t>Cytosol</a:t>
            </a:r>
            <a:r>
              <a:rPr lang="en-US" sz="2800" dirty="0">
                <a:latin typeface="Tahoma" charset="0"/>
              </a:rPr>
              <a:t> – </a:t>
            </a:r>
          </a:p>
          <a:p>
            <a:pPr lvl="1">
              <a:lnSpc>
                <a:spcPct val="80000"/>
              </a:lnSpc>
              <a:defRPr/>
            </a:pPr>
            <a:r>
              <a:rPr lang="en-US" sz="2400" dirty="0">
                <a:latin typeface="Tahoma" charset="0"/>
              </a:rPr>
              <a:t>the cytoplasm that includes the ribosome's but not the membrane bound organelles – 20% protein</a:t>
            </a:r>
          </a:p>
          <a:p>
            <a:pPr>
              <a:defRPr/>
            </a:pPr>
            <a:endParaRPr lang="en-US" dirty="0">
              <a:latin typeface="Tahoma" charset="0"/>
            </a:endParaRPr>
          </a:p>
          <a:p>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 y="3672247"/>
            <a:ext cx="3721100" cy="3185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3534919"/>
            <a:ext cx="3657599" cy="3323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26285429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a:xfrm>
            <a:off x="0" y="0"/>
            <a:ext cx="90678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lnSpc>
                <a:spcPct val="90000"/>
              </a:lnSpc>
              <a:defRPr/>
            </a:pPr>
            <a:r>
              <a:rPr lang="en-US" sz="2800" u="sng" dirty="0">
                <a:latin typeface="Tahoma" charset="0"/>
                <a:cs typeface="+mn-cs"/>
              </a:rPr>
              <a:t>Nucleus</a:t>
            </a:r>
            <a:r>
              <a:rPr lang="en-US" sz="2800" dirty="0">
                <a:latin typeface="Tahoma" charset="0"/>
                <a:cs typeface="+mn-cs"/>
              </a:rPr>
              <a:t> – </a:t>
            </a:r>
          </a:p>
          <a:p>
            <a:pPr lvl="1">
              <a:lnSpc>
                <a:spcPct val="90000"/>
              </a:lnSpc>
              <a:defRPr/>
            </a:pPr>
            <a:r>
              <a:rPr lang="en-US" sz="2400" dirty="0" smtClean="0">
                <a:latin typeface="Tahoma" charset="0"/>
              </a:rPr>
              <a:t>Control </a:t>
            </a:r>
            <a:r>
              <a:rPr lang="en-US" sz="2400" dirty="0">
                <a:latin typeface="Tahoma" charset="0"/>
              </a:rPr>
              <a:t>center of </a:t>
            </a:r>
            <a:r>
              <a:rPr lang="en-US" sz="2400" dirty="0" smtClean="0">
                <a:latin typeface="Tahoma" charset="0"/>
              </a:rPr>
              <a:t>cell - Contains most of cell DNA - </a:t>
            </a:r>
          </a:p>
          <a:p>
            <a:pPr lvl="1" eaLnBrk="1" hangingPunct="1">
              <a:lnSpc>
                <a:spcPct val="90000"/>
              </a:lnSpc>
              <a:defRPr/>
            </a:pPr>
            <a:r>
              <a:rPr lang="en-US" sz="2400" dirty="0" smtClean="0">
                <a:latin typeface="Tahoma" charset="0"/>
              </a:rPr>
              <a:t>instructions to make proteins– </a:t>
            </a:r>
            <a:r>
              <a:rPr lang="en-US" sz="2400" dirty="0">
                <a:latin typeface="Tahoma" charset="0"/>
              </a:rPr>
              <a:t>controlled by the code </a:t>
            </a:r>
            <a:r>
              <a:rPr lang="en-US" sz="2400" dirty="0" smtClean="0">
                <a:latin typeface="Tahoma" charset="0"/>
              </a:rPr>
              <a:t>in</a:t>
            </a:r>
            <a:br>
              <a:rPr lang="en-US" sz="2400" dirty="0" smtClean="0">
                <a:latin typeface="Tahoma" charset="0"/>
              </a:rPr>
            </a:br>
            <a:r>
              <a:rPr lang="en-US" sz="2400" dirty="0" smtClean="0">
                <a:latin typeface="Tahoma" charset="0"/>
              </a:rPr>
              <a:t> </a:t>
            </a:r>
            <a:r>
              <a:rPr lang="en-US" sz="2400" dirty="0">
                <a:latin typeface="Tahoma" charset="0"/>
              </a:rPr>
              <a:t>your DNA</a:t>
            </a:r>
          </a:p>
          <a:p>
            <a:pPr eaLnBrk="1" hangingPunct="1">
              <a:lnSpc>
                <a:spcPct val="90000"/>
              </a:lnSpc>
              <a:defRPr/>
            </a:pPr>
            <a:r>
              <a:rPr lang="en-US" sz="2800" u="sng" dirty="0">
                <a:latin typeface="Tahoma" charset="0"/>
                <a:cs typeface="+mn-cs"/>
              </a:rPr>
              <a:t>Nuclear Membrane / Envelope </a:t>
            </a:r>
            <a:r>
              <a:rPr lang="en-US" sz="2800" dirty="0">
                <a:latin typeface="Tahoma" charset="0"/>
                <a:cs typeface="+mn-cs"/>
              </a:rPr>
              <a:t>– </a:t>
            </a:r>
          </a:p>
          <a:p>
            <a:pPr lvl="1" eaLnBrk="1" hangingPunct="1">
              <a:lnSpc>
                <a:spcPct val="90000"/>
              </a:lnSpc>
              <a:defRPr/>
            </a:pPr>
            <a:r>
              <a:rPr lang="en-US" sz="2400" dirty="0">
                <a:latin typeface="Tahoma" charset="0"/>
              </a:rPr>
              <a:t>double membrane that surrounds the nucleus </a:t>
            </a:r>
          </a:p>
          <a:p>
            <a:pPr eaLnBrk="1" hangingPunct="1">
              <a:lnSpc>
                <a:spcPct val="90000"/>
              </a:lnSpc>
              <a:defRPr/>
            </a:pPr>
            <a:r>
              <a:rPr lang="en-US" sz="2800" u="sng" dirty="0">
                <a:latin typeface="Tahoma" charset="0"/>
                <a:cs typeface="+mn-cs"/>
              </a:rPr>
              <a:t>Nuclear Pore </a:t>
            </a:r>
            <a:r>
              <a:rPr lang="en-US" sz="2800" dirty="0">
                <a:latin typeface="Tahoma" charset="0"/>
                <a:cs typeface="+mn-cs"/>
              </a:rPr>
              <a:t>– </a:t>
            </a:r>
          </a:p>
          <a:p>
            <a:pPr lvl="1" eaLnBrk="1" hangingPunct="1">
              <a:lnSpc>
                <a:spcPct val="90000"/>
              </a:lnSpc>
              <a:defRPr/>
            </a:pPr>
            <a:r>
              <a:rPr lang="en-US" sz="2400" dirty="0">
                <a:latin typeface="Tahoma" charset="0"/>
              </a:rPr>
              <a:t>protein lined holes in the nuclear membrane that allow RNA to enter / leave nucleus</a:t>
            </a:r>
          </a:p>
          <a:p>
            <a:pPr>
              <a:lnSpc>
                <a:spcPct val="90000"/>
              </a:lnSpc>
              <a:defRPr/>
            </a:pPr>
            <a:endParaRPr lang="en-US" dirty="0">
              <a:effectLst/>
              <a:latin typeface="Tahoma" charset="0"/>
              <a:cs typeface="+mn-cs"/>
            </a:endParaRPr>
          </a:p>
        </p:txBody>
      </p:sp>
      <p:pic>
        <p:nvPicPr>
          <p:cNvPr id="5120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5542" y="3912179"/>
            <a:ext cx="4218458" cy="2945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120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75" y="3964217"/>
            <a:ext cx="3852928" cy="2855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8076089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blinds(horizontal)">
                                      <p:cBhvr>
                                        <p:cTn id="7" dur="500"/>
                                        <p:tgtEl>
                                          <p:spTgt spid="51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03">
                                            <p:txEl>
                                              <p:pRg st="1" end="1"/>
                                            </p:txEl>
                                          </p:spTgt>
                                        </p:tgtEl>
                                        <p:attrNameLst>
                                          <p:attrName>style.visibility</p:attrName>
                                        </p:attrNameLst>
                                      </p:cBhvr>
                                      <p:to>
                                        <p:strVal val="visible"/>
                                      </p:to>
                                    </p:set>
                                    <p:animEffect transition="in" filter="blinds(horizontal)">
                                      <p:cBhvr>
                                        <p:cTn id="12" dur="500"/>
                                        <p:tgtEl>
                                          <p:spTgt spid="512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03">
                                            <p:txEl>
                                              <p:pRg st="2" end="2"/>
                                            </p:txEl>
                                          </p:spTgt>
                                        </p:tgtEl>
                                        <p:attrNameLst>
                                          <p:attrName>style.visibility</p:attrName>
                                        </p:attrNameLst>
                                      </p:cBhvr>
                                      <p:to>
                                        <p:strVal val="visible"/>
                                      </p:to>
                                    </p:set>
                                    <p:animEffect transition="in" filter="blinds(horizontal)">
                                      <p:cBhvr>
                                        <p:cTn id="17" dur="500"/>
                                        <p:tgtEl>
                                          <p:spTgt spid="512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1203">
                                            <p:txEl>
                                              <p:pRg st="3" end="3"/>
                                            </p:txEl>
                                          </p:spTgt>
                                        </p:tgtEl>
                                        <p:attrNameLst>
                                          <p:attrName>style.visibility</p:attrName>
                                        </p:attrNameLst>
                                      </p:cBhvr>
                                      <p:to>
                                        <p:strVal val="visible"/>
                                      </p:to>
                                    </p:set>
                                    <p:animEffect transition="in" filter="blinds(horizontal)">
                                      <p:cBhvr>
                                        <p:cTn id="22" dur="500"/>
                                        <p:tgtEl>
                                          <p:spTgt spid="5120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1203">
                                            <p:txEl>
                                              <p:pRg st="4" end="4"/>
                                            </p:txEl>
                                          </p:spTgt>
                                        </p:tgtEl>
                                        <p:attrNameLst>
                                          <p:attrName>style.visibility</p:attrName>
                                        </p:attrNameLst>
                                      </p:cBhvr>
                                      <p:to>
                                        <p:strVal val="visible"/>
                                      </p:to>
                                    </p:set>
                                    <p:animEffect transition="in" filter="blinds(horizontal)">
                                      <p:cBhvr>
                                        <p:cTn id="27" dur="500"/>
                                        <p:tgtEl>
                                          <p:spTgt spid="5120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1203">
                                            <p:txEl>
                                              <p:pRg st="5" end="5"/>
                                            </p:txEl>
                                          </p:spTgt>
                                        </p:tgtEl>
                                        <p:attrNameLst>
                                          <p:attrName>style.visibility</p:attrName>
                                        </p:attrNameLst>
                                      </p:cBhvr>
                                      <p:to>
                                        <p:strVal val="visible"/>
                                      </p:to>
                                    </p:set>
                                    <p:animEffect transition="in" filter="blinds(horizontal)">
                                      <p:cBhvr>
                                        <p:cTn id="32" dur="500"/>
                                        <p:tgtEl>
                                          <p:spTgt spid="5120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1203">
                                            <p:txEl>
                                              <p:pRg st="6" end="6"/>
                                            </p:txEl>
                                          </p:spTgt>
                                        </p:tgtEl>
                                        <p:attrNameLst>
                                          <p:attrName>style.visibility</p:attrName>
                                        </p:attrNameLst>
                                      </p:cBhvr>
                                      <p:to>
                                        <p:strVal val="visible"/>
                                      </p:to>
                                    </p:set>
                                    <p:animEffect transition="in" filter="blinds(horizontal)">
                                      <p:cBhvr>
                                        <p:cTn id="37" dur="500"/>
                                        <p:tgtEl>
                                          <p:spTgt spid="512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98474" y="1981200"/>
            <a:ext cx="8275148" cy="4144963"/>
          </a:xfrm>
        </p:spPr>
        <p:txBody>
          <a:bodyPr/>
          <a:lstStyle/>
          <a:p>
            <a:pPr>
              <a:lnSpc>
                <a:spcPct val="90000"/>
              </a:lnSpc>
              <a:defRPr/>
            </a:pPr>
            <a:r>
              <a:rPr lang="en-US" sz="2800" u="sng" dirty="0">
                <a:latin typeface="Tahoma" charset="0"/>
              </a:rPr>
              <a:t>Nucleolus</a:t>
            </a:r>
            <a:r>
              <a:rPr lang="en-US" sz="2800" dirty="0">
                <a:latin typeface="Tahoma" charset="0"/>
              </a:rPr>
              <a:t> – </a:t>
            </a:r>
          </a:p>
          <a:p>
            <a:pPr lvl="1">
              <a:lnSpc>
                <a:spcPct val="90000"/>
              </a:lnSpc>
              <a:defRPr/>
            </a:pPr>
            <a:r>
              <a:rPr lang="en-US" sz="2400" dirty="0">
                <a:latin typeface="Tahoma" charset="0"/>
              </a:rPr>
              <a:t>Dense region of DNA that  assembles / create ribosome’s</a:t>
            </a:r>
          </a:p>
          <a:p>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5542" y="3912179"/>
            <a:ext cx="4218458" cy="2945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275" y="3964217"/>
            <a:ext cx="3852928" cy="2855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43179940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11/19 </a:t>
            </a:r>
            <a:endParaRPr lang="en-US" dirty="0"/>
          </a:p>
        </p:txBody>
      </p:sp>
      <p:sp>
        <p:nvSpPr>
          <p:cNvPr id="3" name="Content Placeholder 2"/>
          <p:cNvSpPr>
            <a:spLocks noGrp="1"/>
          </p:cNvSpPr>
          <p:nvPr>
            <p:ph idx="1"/>
          </p:nvPr>
        </p:nvSpPr>
        <p:spPr/>
        <p:txBody>
          <a:bodyPr>
            <a:normAutofit/>
          </a:bodyPr>
          <a:lstStyle/>
          <a:p>
            <a:r>
              <a:rPr lang="en-US" sz="2600" dirty="0" smtClean="0"/>
              <a:t>11/19 ATB </a:t>
            </a:r>
            <a:r>
              <a:rPr lang="en-US" sz="2600" dirty="0" smtClean="0">
                <a:sym typeface="Wingdings"/>
              </a:rPr>
              <a:t> What three structures did you see yesterday in the cheek cell?</a:t>
            </a:r>
          </a:p>
          <a:p>
            <a:r>
              <a:rPr lang="en-US" sz="2600" dirty="0" smtClean="0">
                <a:sym typeface="Wingdings"/>
              </a:rPr>
              <a:t>Today:</a:t>
            </a:r>
          </a:p>
          <a:p>
            <a:pPr lvl="1"/>
            <a:r>
              <a:rPr lang="en-US" sz="2400" dirty="0" smtClean="0">
                <a:sym typeface="Wingdings"/>
              </a:rPr>
              <a:t>Review the cell organelles</a:t>
            </a:r>
          </a:p>
          <a:p>
            <a:pPr lvl="1"/>
            <a:endParaRPr lang="en-US" sz="2400" dirty="0">
              <a:sym typeface="Wingdings"/>
            </a:endParaRPr>
          </a:p>
          <a:p>
            <a:pPr lvl="1"/>
            <a:r>
              <a:rPr lang="en-US" sz="2400" dirty="0" smtClean="0">
                <a:sym typeface="Wingdings"/>
              </a:rPr>
              <a:t>Finish the lab / print out your documents</a:t>
            </a:r>
          </a:p>
          <a:p>
            <a:pPr lvl="1"/>
            <a:r>
              <a:rPr lang="en-US" sz="2400" dirty="0" smtClean="0">
                <a:sym typeface="Wingdings"/>
              </a:rPr>
              <a:t>Lab due Wednesday </a:t>
            </a:r>
            <a:endParaRPr lang="en-US" sz="2400" dirty="0"/>
          </a:p>
        </p:txBody>
      </p:sp>
    </p:spTree>
    <p:extLst>
      <p:ext uri="{BB962C8B-B14F-4D97-AF65-F5344CB8AC3E}">
        <p14:creationId xmlns:p14="http://schemas.microsoft.com/office/powerpoint/2010/main" val="87164354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533601"/>
          </a:xfrm>
        </p:spPr>
        <p:txBody>
          <a:bodyPr/>
          <a:lstStyle/>
          <a:p>
            <a:r>
              <a:rPr lang="en-US" dirty="0" smtClean="0"/>
              <a:t>Chapter review so far</a:t>
            </a:r>
            <a:endParaRPr lang="en-US" dirty="0"/>
          </a:p>
        </p:txBody>
      </p:sp>
      <p:sp>
        <p:nvSpPr>
          <p:cNvPr id="3" name="Content Placeholder 2"/>
          <p:cNvSpPr>
            <a:spLocks noGrp="1"/>
          </p:cNvSpPr>
          <p:nvPr>
            <p:ph idx="1"/>
          </p:nvPr>
        </p:nvSpPr>
        <p:spPr>
          <a:xfrm>
            <a:off x="0" y="962189"/>
            <a:ext cx="8388814" cy="5638426"/>
          </a:xfrm>
        </p:spPr>
        <p:txBody>
          <a:bodyPr>
            <a:normAutofit fontScale="92500" lnSpcReduction="20000"/>
          </a:bodyPr>
          <a:lstStyle/>
          <a:p>
            <a:pPr marL="571500" indent="-457200">
              <a:buFont typeface="+mj-lt"/>
              <a:buAutoNum type="arabicPeriod"/>
            </a:pPr>
            <a:r>
              <a:rPr lang="en-US" sz="2800" dirty="0" smtClean="0"/>
              <a:t>Who was the first to see cells?</a:t>
            </a:r>
          </a:p>
          <a:p>
            <a:pPr marL="571500" indent="-457200">
              <a:buFont typeface="+mj-lt"/>
              <a:buAutoNum type="arabicPeriod"/>
            </a:pPr>
            <a:r>
              <a:rPr lang="en-US" sz="2800" dirty="0" smtClean="0"/>
              <a:t>Who was the first to see living cells?</a:t>
            </a:r>
          </a:p>
          <a:p>
            <a:pPr marL="571500" indent="-457200">
              <a:buFont typeface="+mj-lt"/>
              <a:buAutoNum type="arabicPeriod"/>
            </a:pPr>
            <a:r>
              <a:rPr lang="en-US" sz="2800" dirty="0" smtClean="0"/>
              <a:t>What are the three parts of the cell theory?</a:t>
            </a:r>
          </a:p>
          <a:p>
            <a:pPr marL="571500" indent="-457200">
              <a:buFont typeface="+mj-lt"/>
              <a:buAutoNum type="arabicPeriod"/>
            </a:pPr>
            <a:r>
              <a:rPr lang="en-US" sz="2800" dirty="0" smtClean="0"/>
              <a:t>What limits cell size?</a:t>
            </a:r>
          </a:p>
          <a:p>
            <a:pPr marL="571500" indent="-457200">
              <a:buFont typeface="+mj-lt"/>
              <a:buAutoNum type="arabicPeriod"/>
            </a:pPr>
            <a:r>
              <a:rPr lang="en-US" sz="2800" dirty="0" smtClean="0"/>
              <a:t>What are three similarities between prokaryotic and eukaryotic cells?</a:t>
            </a:r>
          </a:p>
          <a:p>
            <a:pPr marL="571500" indent="-457200">
              <a:buFont typeface="+mj-lt"/>
              <a:buAutoNum type="arabicPeriod"/>
            </a:pPr>
            <a:r>
              <a:rPr lang="en-US" sz="2800" dirty="0"/>
              <a:t>What are three </a:t>
            </a:r>
            <a:r>
              <a:rPr lang="en-US" sz="2800" dirty="0" smtClean="0"/>
              <a:t>differences between </a:t>
            </a:r>
            <a:r>
              <a:rPr lang="en-US" sz="2800" dirty="0"/>
              <a:t>prokaryotic and eukaryotic cells?</a:t>
            </a:r>
          </a:p>
          <a:p>
            <a:pPr marL="571500" indent="-457200">
              <a:buFont typeface="+mj-lt"/>
              <a:buAutoNum type="arabicPeriod"/>
            </a:pPr>
            <a:r>
              <a:rPr lang="en-US" sz="2800" dirty="0" smtClean="0"/>
              <a:t>Give an example of a prokaryotic cells.  Of eukaryotic cells.</a:t>
            </a:r>
          </a:p>
          <a:p>
            <a:pPr marL="571500" indent="-457200">
              <a:buFont typeface="+mj-lt"/>
              <a:buAutoNum type="arabicPeriod"/>
            </a:pPr>
            <a:r>
              <a:rPr lang="en-US" sz="2800" dirty="0" smtClean="0"/>
              <a:t>What is the theory of endosymbiosis state?</a:t>
            </a:r>
          </a:p>
          <a:p>
            <a:pPr marL="571500" indent="-457200">
              <a:buFont typeface="+mj-lt"/>
              <a:buAutoNum type="arabicPeriod"/>
            </a:pPr>
            <a:endParaRPr lang="en-US" dirty="0"/>
          </a:p>
        </p:txBody>
      </p:sp>
    </p:spTree>
    <p:extLst>
      <p:ext uri="{BB962C8B-B14F-4D97-AF65-F5344CB8AC3E}">
        <p14:creationId xmlns:p14="http://schemas.microsoft.com/office/powerpoint/2010/main" val="347275313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a:t>
            </a:r>
            <a:endParaRPr lang="en-US" dirty="0"/>
          </a:p>
        </p:txBody>
      </p:sp>
      <p:sp>
        <p:nvSpPr>
          <p:cNvPr id="3" name="Content Placeholder 2"/>
          <p:cNvSpPr>
            <a:spLocks noGrp="1"/>
          </p:cNvSpPr>
          <p:nvPr>
            <p:ph idx="1"/>
          </p:nvPr>
        </p:nvSpPr>
        <p:spPr/>
        <p:txBody>
          <a:bodyPr>
            <a:normAutofit/>
          </a:bodyPr>
          <a:lstStyle/>
          <a:p>
            <a:r>
              <a:rPr lang="en-US" sz="2800" dirty="0" smtClean="0"/>
              <a:t>What needed to be labeled?</a:t>
            </a:r>
          </a:p>
          <a:p>
            <a:r>
              <a:rPr lang="en-US" sz="2800" dirty="0" smtClean="0"/>
              <a:t>How many pictures total?</a:t>
            </a:r>
          </a:p>
        </p:txBody>
      </p:sp>
    </p:spTree>
    <p:extLst>
      <p:ext uri="{BB962C8B-B14F-4D97-AF65-F5344CB8AC3E}">
        <p14:creationId xmlns:p14="http://schemas.microsoft.com/office/powerpoint/2010/main" val="404036316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a:xfrm>
            <a:off x="0" y="38100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sz="2800" u="sng" dirty="0">
                <a:latin typeface="Tahoma" charset="0"/>
                <a:cs typeface="+mn-cs"/>
              </a:rPr>
              <a:t>Chromosome</a:t>
            </a:r>
            <a:r>
              <a:rPr lang="en-US" sz="2800" dirty="0">
                <a:latin typeface="Tahoma" charset="0"/>
                <a:cs typeface="+mn-cs"/>
              </a:rPr>
              <a:t> – </a:t>
            </a:r>
          </a:p>
          <a:p>
            <a:pPr lvl="1" eaLnBrk="1" hangingPunct="1">
              <a:lnSpc>
                <a:spcPct val="70000"/>
              </a:lnSpc>
              <a:defRPr/>
            </a:pPr>
            <a:r>
              <a:rPr lang="en-US" sz="2400" dirty="0">
                <a:latin typeface="Tahoma" charset="0"/>
              </a:rPr>
              <a:t>DNA coils to form chromatin – chromatin coils to form chromosomes</a:t>
            </a:r>
          </a:p>
          <a:p>
            <a:pPr lvl="1" eaLnBrk="1" hangingPunct="1">
              <a:lnSpc>
                <a:spcPct val="70000"/>
              </a:lnSpc>
              <a:defRPr/>
            </a:pPr>
            <a:r>
              <a:rPr lang="en-US" sz="2400" dirty="0">
                <a:latin typeface="Tahoma" charset="0"/>
              </a:rPr>
              <a:t>Chromatin is how the </a:t>
            </a:r>
            <a:r>
              <a:rPr lang="en-US" sz="2400" dirty="0" smtClean="0">
                <a:latin typeface="Tahoma" charset="0"/>
              </a:rPr>
              <a:t>cell</a:t>
            </a:r>
            <a:r>
              <a:rPr lang="ja-JP" altLang="en-US" sz="2400" dirty="0" smtClean="0">
                <a:latin typeface="Tahoma" charset="0"/>
              </a:rPr>
              <a:t>’</a:t>
            </a:r>
            <a:r>
              <a:rPr lang="en-US" sz="2400" dirty="0" smtClean="0">
                <a:latin typeface="Tahoma" charset="0"/>
              </a:rPr>
              <a:t>s DNA </a:t>
            </a:r>
            <a:r>
              <a:rPr lang="en-US" sz="2400" dirty="0">
                <a:latin typeface="Tahoma" charset="0"/>
              </a:rPr>
              <a:t>is stored when not replicating</a:t>
            </a:r>
          </a:p>
          <a:p>
            <a:pPr lvl="1" eaLnBrk="1" hangingPunct="1">
              <a:lnSpc>
                <a:spcPct val="70000"/>
              </a:lnSpc>
              <a:defRPr/>
            </a:pPr>
            <a:r>
              <a:rPr lang="en-US" sz="2400" dirty="0">
                <a:latin typeface="Tahoma" charset="0"/>
              </a:rPr>
              <a:t>Chromatin coils to </a:t>
            </a:r>
            <a:r>
              <a:rPr lang="en-US" sz="2400" dirty="0" smtClean="0">
                <a:latin typeface="Tahoma" charset="0"/>
              </a:rPr>
              <a:t>form </a:t>
            </a:r>
            <a:r>
              <a:rPr lang="en-US" sz="2400" dirty="0">
                <a:latin typeface="Tahoma" charset="0"/>
              </a:rPr>
              <a:t>chromosomes when replication is occurring</a:t>
            </a:r>
          </a:p>
          <a:p>
            <a:pPr eaLnBrk="1" hangingPunct="1">
              <a:lnSpc>
                <a:spcPct val="70000"/>
              </a:lnSpc>
              <a:defRPr/>
            </a:pPr>
            <a:endParaRPr lang="en-US" sz="2800" dirty="0">
              <a:latin typeface="Tahoma" charset="0"/>
              <a:cs typeface="+mn-cs"/>
            </a:endParaRPr>
          </a:p>
        </p:txBody>
      </p:sp>
      <p:pic>
        <p:nvPicPr>
          <p:cNvPr id="522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2667000"/>
            <a:ext cx="47625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22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514600"/>
            <a:ext cx="3722688"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6987054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checkerboard(across)">
                                      <p:cBhvr>
                                        <p:cTn id="7" dur="500"/>
                                        <p:tgtEl>
                                          <p:spTgt spid="522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52227">
                                            <p:txEl>
                                              <p:pRg st="1" end="1"/>
                                            </p:txEl>
                                          </p:spTgt>
                                        </p:tgtEl>
                                        <p:attrNameLst>
                                          <p:attrName>style.visibility</p:attrName>
                                        </p:attrNameLst>
                                      </p:cBhvr>
                                      <p:to>
                                        <p:strVal val="visible"/>
                                      </p:to>
                                    </p:set>
                                    <p:animEffect transition="in" filter="checkerboard(across)">
                                      <p:cBhvr>
                                        <p:cTn id="12" dur="500"/>
                                        <p:tgtEl>
                                          <p:spTgt spid="522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52227">
                                            <p:txEl>
                                              <p:pRg st="2" end="2"/>
                                            </p:txEl>
                                          </p:spTgt>
                                        </p:tgtEl>
                                        <p:attrNameLst>
                                          <p:attrName>style.visibility</p:attrName>
                                        </p:attrNameLst>
                                      </p:cBhvr>
                                      <p:to>
                                        <p:strVal val="visible"/>
                                      </p:to>
                                    </p:set>
                                    <p:animEffect transition="in" filter="checkerboard(across)">
                                      <p:cBhvr>
                                        <p:cTn id="17" dur="500"/>
                                        <p:tgtEl>
                                          <p:spTgt spid="522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52227">
                                            <p:txEl>
                                              <p:pRg st="3" end="3"/>
                                            </p:txEl>
                                          </p:spTgt>
                                        </p:tgtEl>
                                        <p:attrNameLst>
                                          <p:attrName>style.visibility</p:attrName>
                                        </p:attrNameLst>
                                      </p:cBhvr>
                                      <p:to>
                                        <p:strVal val="visible"/>
                                      </p:to>
                                    </p:set>
                                    <p:animEffect transition="in" filter="checkerboard(across)">
                                      <p:cBhvr>
                                        <p:cTn id="22" dur="500"/>
                                        <p:tgtEl>
                                          <p:spTgt spid="522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Organelles that Store, Clean Up and Support</a:t>
            </a:r>
            <a:endParaRPr lang="en-US" dirty="0"/>
          </a:p>
        </p:txBody>
      </p:sp>
    </p:spTree>
    <p:extLst>
      <p:ext uri="{BB962C8B-B14F-4D97-AF65-F5344CB8AC3E}">
        <p14:creationId xmlns:p14="http://schemas.microsoft.com/office/powerpoint/2010/main" val="3819783423"/>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00" y="25400"/>
            <a:ext cx="8229600" cy="4495800"/>
          </a:xfrm>
        </p:spPr>
        <p:txBody>
          <a:bodyPr/>
          <a:lstStyle/>
          <a:p>
            <a:r>
              <a:rPr lang="en-US" sz="2800" u="sng" dirty="0" smtClean="0"/>
              <a:t>Vacuole</a:t>
            </a:r>
            <a:r>
              <a:rPr lang="en-US" sz="2800" dirty="0" smtClean="0"/>
              <a:t> – </a:t>
            </a:r>
          </a:p>
          <a:p>
            <a:pPr lvl="1"/>
            <a:r>
              <a:rPr lang="en-US" sz="2800" dirty="0" smtClean="0"/>
              <a:t>Large membrane-enclosed saclike structure</a:t>
            </a:r>
          </a:p>
          <a:p>
            <a:pPr lvl="1"/>
            <a:r>
              <a:rPr lang="en-US" sz="2800" dirty="0" smtClean="0"/>
              <a:t>Stores materials like water, salts, proteins, carbs, etc.</a:t>
            </a:r>
          </a:p>
          <a:p>
            <a:pPr lvl="1"/>
            <a:r>
              <a:rPr lang="en-US" sz="2800" dirty="0" smtClean="0"/>
              <a:t>Larger in plant cells than animal cells</a:t>
            </a:r>
          </a:p>
          <a:p>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79826"/>
            <a:ext cx="4763486" cy="4078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1999" y="2779826"/>
            <a:ext cx="4488705" cy="407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1212145" y="6485152"/>
            <a:ext cx="1096703" cy="23092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7693948" y="4405737"/>
            <a:ext cx="1096703" cy="23092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3322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heckerboard(across)">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a:xfrm>
            <a:off x="0" y="30480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a:defRPr/>
            </a:pPr>
            <a:r>
              <a:rPr lang="en-US" sz="2800" u="sng" dirty="0">
                <a:latin typeface="Tahoma" charset="0"/>
              </a:rPr>
              <a:t>Vesicle</a:t>
            </a:r>
            <a:r>
              <a:rPr lang="en-US" sz="2800" dirty="0">
                <a:latin typeface="Tahoma" charset="0"/>
              </a:rPr>
              <a:t> – </a:t>
            </a:r>
            <a:endParaRPr lang="en-US" sz="2800" dirty="0" smtClean="0">
              <a:latin typeface="Tahoma" charset="0"/>
            </a:endParaRPr>
          </a:p>
          <a:p>
            <a:pPr lvl="1">
              <a:defRPr/>
            </a:pPr>
            <a:r>
              <a:rPr lang="en-US" sz="2800" dirty="0" smtClean="0">
                <a:latin typeface="Tahoma" charset="0"/>
              </a:rPr>
              <a:t>Membrane-enclosed structure</a:t>
            </a:r>
          </a:p>
          <a:p>
            <a:pPr lvl="1">
              <a:defRPr/>
            </a:pPr>
            <a:r>
              <a:rPr lang="en-US" sz="2800" dirty="0" smtClean="0">
                <a:latin typeface="Tahoma" charset="0"/>
              </a:rPr>
              <a:t>Used </a:t>
            </a:r>
            <a:r>
              <a:rPr lang="en-US" sz="2800" dirty="0">
                <a:latin typeface="Tahoma" charset="0"/>
              </a:rPr>
              <a:t>to carry contents around, into / out of </a:t>
            </a:r>
            <a:r>
              <a:rPr lang="en-US" sz="2800" dirty="0" smtClean="0">
                <a:latin typeface="Tahoma" charset="0"/>
              </a:rPr>
              <a:t>cell</a:t>
            </a:r>
          </a:p>
          <a:p>
            <a:pPr lvl="1">
              <a:defRPr/>
            </a:pPr>
            <a:r>
              <a:rPr lang="en-US" sz="2800" dirty="0" smtClean="0">
                <a:latin typeface="Tahoma" charset="0"/>
              </a:rPr>
              <a:t>Spherically shaped</a:t>
            </a:r>
          </a:p>
          <a:p>
            <a:pPr>
              <a:defRPr/>
            </a:pPr>
            <a:r>
              <a:rPr lang="en-US" sz="2800" dirty="0" smtClean="0">
                <a:latin typeface="Tahoma" charset="0"/>
              </a:rPr>
              <a:t>Are materials moving into or out of the cell in the diagram below?</a:t>
            </a:r>
          </a:p>
          <a:p>
            <a:pPr lvl="1">
              <a:defRPr/>
            </a:pPr>
            <a:r>
              <a:rPr lang="en-US" sz="2800" dirty="0" smtClean="0">
                <a:latin typeface="Tahoma" charset="0"/>
              </a:rPr>
              <a:t>INTO</a:t>
            </a:r>
            <a:endParaRPr lang="en-US" sz="2800" dirty="0">
              <a:latin typeface="Tahoma" charset="0"/>
            </a:endParaRPr>
          </a:p>
        </p:txBody>
      </p:sp>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3848576"/>
            <a:ext cx="5410200" cy="3009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1444532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blinds(horizontal)">
                                      <p:cBhvr>
                                        <p:cTn id="7" dur="500"/>
                                        <p:tgtEl>
                                          <p:spTgt spid="593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9395">
                                            <p:txEl>
                                              <p:pRg st="1" end="1"/>
                                            </p:txEl>
                                          </p:spTgt>
                                        </p:tgtEl>
                                        <p:attrNameLst>
                                          <p:attrName>style.visibility</p:attrName>
                                        </p:attrNameLst>
                                      </p:cBhvr>
                                      <p:to>
                                        <p:strVal val="visible"/>
                                      </p:to>
                                    </p:set>
                                    <p:animEffect transition="in" filter="blinds(horizontal)">
                                      <p:cBhvr>
                                        <p:cTn id="12" dur="500"/>
                                        <p:tgtEl>
                                          <p:spTgt spid="593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9395">
                                            <p:txEl>
                                              <p:pRg st="2" end="2"/>
                                            </p:txEl>
                                          </p:spTgt>
                                        </p:tgtEl>
                                        <p:attrNameLst>
                                          <p:attrName>style.visibility</p:attrName>
                                        </p:attrNameLst>
                                      </p:cBhvr>
                                      <p:to>
                                        <p:strVal val="visible"/>
                                      </p:to>
                                    </p:set>
                                    <p:animEffect transition="in" filter="blinds(horizontal)">
                                      <p:cBhvr>
                                        <p:cTn id="17" dur="500"/>
                                        <p:tgtEl>
                                          <p:spTgt spid="593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9395">
                                            <p:txEl>
                                              <p:pRg st="3" end="3"/>
                                            </p:txEl>
                                          </p:spTgt>
                                        </p:tgtEl>
                                        <p:attrNameLst>
                                          <p:attrName>style.visibility</p:attrName>
                                        </p:attrNameLst>
                                      </p:cBhvr>
                                      <p:to>
                                        <p:strVal val="visible"/>
                                      </p:to>
                                    </p:set>
                                    <p:animEffect transition="in" filter="blinds(horizontal)">
                                      <p:cBhvr>
                                        <p:cTn id="22" dur="500"/>
                                        <p:tgtEl>
                                          <p:spTgt spid="593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9395">
                                            <p:txEl>
                                              <p:pRg st="4" end="4"/>
                                            </p:txEl>
                                          </p:spTgt>
                                        </p:tgtEl>
                                        <p:attrNameLst>
                                          <p:attrName>style.visibility</p:attrName>
                                        </p:attrNameLst>
                                      </p:cBhvr>
                                      <p:to>
                                        <p:strVal val="visible"/>
                                      </p:to>
                                    </p:set>
                                    <p:animEffect transition="in" filter="blinds(horizontal)">
                                      <p:cBhvr>
                                        <p:cTn id="27" dur="500"/>
                                        <p:tgtEl>
                                          <p:spTgt spid="593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9395">
                                            <p:txEl>
                                              <p:pRg st="5" end="5"/>
                                            </p:txEl>
                                          </p:spTgt>
                                        </p:tgtEl>
                                        <p:attrNameLst>
                                          <p:attrName>style.visibility</p:attrName>
                                        </p:attrNameLst>
                                      </p:cBhvr>
                                      <p:to>
                                        <p:strVal val="visible"/>
                                      </p:to>
                                    </p:set>
                                    <p:animEffect transition="in" filter="blinds(horizontal)">
                                      <p:cBhvr>
                                        <p:cTn id="32" dur="500"/>
                                        <p:tgtEl>
                                          <p:spTgt spid="593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0"/>
            <a:ext cx="9312353" cy="4800600"/>
          </a:xfrm>
        </p:spPr>
        <p:txBody>
          <a:bodyPr>
            <a:normAutofit/>
          </a:bodyPr>
          <a:lstStyle/>
          <a:p>
            <a:pPr eaLnBrk="1" hangingPunct="1">
              <a:defRPr/>
            </a:pPr>
            <a:r>
              <a:rPr lang="en-US" sz="3200" u="sng" dirty="0">
                <a:latin typeface="Tahoma" charset="0"/>
              </a:rPr>
              <a:t>Central vacuole </a:t>
            </a:r>
            <a:r>
              <a:rPr lang="en-US" sz="3200" dirty="0">
                <a:latin typeface="Tahoma" charset="0"/>
              </a:rPr>
              <a:t>– </a:t>
            </a:r>
          </a:p>
          <a:p>
            <a:pPr lvl="1" eaLnBrk="1" hangingPunct="1">
              <a:defRPr/>
            </a:pPr>
            <a:r>
              <a:rPr lang="en-US" sz="3200" dirty="0">
                <a:latin typeface="Tahoma" charset="0"/>
              </a:rPr>
              <a:t>large organelle that stores water, </a:t>
            </a:r>
            <a:r>
              <a:rPr lang="en-US" sz="3200" dirty="0" smtClean="0">
                <a:latin typeface="Tahoma" charset="0"/>
              </a:rPr>
              <a:t>enzymes</a:t>
            </a:r>
            <a:r>
              <a:rPr lang="en-US" sz="3200" dirty="0">
                <a:latin typeface="Tahoma" charset="0"/>
              </a:rPr>
              <a:t>, wastes, in a plant</a:t>
            </a:r>
          </a:p>
          <a:p>
            <a:pPr lvl="1" eaLnBrk="1" hangingPunct="1">
              <a:defRPr/>
            </a:pPr>
            <a:r>
              <a:rPr lang="en-US" sz="3200" dirty="0">
                <a:latin typeface="Tahoma" charset="0"/>
              </a:rPr>
              <a:t>Take up a large amount of the plant cell</a:t>
            </a:r>
          </a:p>
          <a:p>
            <a:pPr lvl="1" eaLnBrk="1" hangingPunct="1">
              <a:defRPr/>
            </a:pPr>
            <a:r>
              <a:rPr lang="en-US" sz="3200" dirty="0">
                <a:latin typeface="Tahoma" charset="0"/>
              </a:rPr>
              <a:t>If filled with water, how will plant stand?</a:t>
            </a:r>
          </a:p>
          <a:p>
            <a:pPr lvl="2" eaLnBrk="1" hangingPunct="1">
              <a:defRPr/>
            </a:pPr>
            <a:r>
              <a:rPr lang="en-US" sz="3200" dirty="0">
                <a:latin typeface="Tahoma" charset="0"/>
              </a:rPr>
              <a:t>Upright – if they are lacking water, plant will droop</a:t>
            </a:r>
          </a:p>
          <a:p>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3514" y="3532297"/>
            <a:ext cx="3660486" cy="3325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Rectangle 4"/>
          <p:cNvSpPr/>
          <p:nvPr/>
        </p:nvSpPr>
        <p:spPr>
          <a:xfrm>
            <a:off x="8119450" y="4819844"/>
            <a:ext cx="721514" cy="23092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084129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idx="1"/>
          </p:nvPr>
        </p:nvSpPr>
        <p:spPr>
          <a:xfrm>
            <a:off x="12700" y="0"/>
            <a:ext cx="91313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sz="2400" u="sng" dirty="0">
                <a:latin typeface="Tahoma" charset="0"/>
                <a:cs typeface="+mn-cs"/>
              </a:rPr>
              <a:t>Lysosome</a:t>
            </a:r>
            <a:r>
              <a:rPr lang="en-US" sz="2400" dirty="0">
                <a:latin typeface="Tahoma" charset="0"/>
                <a:cs typeface="+mn-cs"/>
              </a:rPr>
              <a:t> – </a:t>
            </a:r>
            <a:endParaRPr lang="en-US" sz="2400" dirty="0" smtClean="0">
              <a:latin typeface="Tahoma" charset="0"/>
              <a:cs typeface="+mn-cs"/>
            </a:endParaRPr>
          </a:p>
          <a:p>
            <a:pPr lvl="1">
              <a:defRPr/>
            </a:pPr>
            <a:r>
              <a:rPr lang="en-US" sz="2000" dirty="0" smtClean="0">
                <a:latin typeface="Tahoma" charset="0"/>
                <a:cs typeface="+mn-cs"/>
              </a:rPr>
              <a:t>Small organelles filled with enzymes</a:t>
            </a:r>
          </a:p>
          <a:p>
            <a:pPr lvl="1">
              <a:defRPr/>
            </a:pPr>
            <a:r>
              <a:rPr lang="en-US" sz="2000" dirty="0">
                <a:latin typeface="Tahoma" charset="0"/>
                <a:cs typeface="+mn-cs"/>
              </a:rPr>
              <a:t>(</a:t>
            </a:r>
            <a:r>
              <a:rPr lang="en-US" sz="2000" dirty="0" smtClean="0">
                <a:latin typeface="Tahoma" charset="0"/>
                <a:cs typeface="+mn-cs"/>
              </a:rPr>
              <a:t>vesicle </a:t>
            </a:r>
            <a:r>
              <a:rPr lang="en-US" sz="2000" dirty="0">
                <a:latin typeface="Tahoma" charset="0"/>
                <a:cs typeface="+mn-cs"/>
              </a:rPr>
              <a:t>that contains digestive </a:t>
            </a:r>
            <a:r>
              <a:rPr lang="en-US" sz="2000" dirty="0" smtClean="0">
                <a:latin typeface="Tahoma" charset="0"/>
                <a:cs typeface="+mn-cs"/>
              </a:rPr>
              <a:t>enzymes</a:t>
            </a:r>
            <a:br>
              <a:rPr lang="en-US" sz="2000" dirty="0" smtClean="0">
                <a:latin typeface="Tahoma" charset="0"/>
                <a:cs typeface="+mn-cs"/>
              </a:rPr>
            </a:br>
            <a:r>
              <a:rPr lang="en-US" sz="2000" dirty="0" smtClean="0">
                <a:latin typeface="Tahoma" charset="0"/>
                <a:cs typeface="+mn-cs"/>
              </a:rPr>
              <a:t> </a:t>
            </a:r>
            <a:r>
              <a:rPr lang="en-US" sz="2000" dirty="0">
                <a:latin typeface="Tahoma" charset="0"/>
                <a:cs typeface="+mn-cs"/>
              </a:rPr>
              <a:t>produced by </a:t>
            </a:r>
            <a:r>
              <a:rPr lang="en-US" sz="2000" dirty="0" smtClean="0">
                <a:latin typeface="Tahoma" charset="0"/>
                <a:cs typeface="+mn-cs"/>
              </a:rPr>
              <a:t>Golgi)</a:t>
            </a:r>
            <a:endParaRPr lang="en-US" sz="2000" dirty="0">
              <a:latin typeface="Tahoma" charset="0"/>
              <a:cs typeface="+mn-cs"/>
            </a:endParaRPr>
          </a:p>
          <a:p>
            <a:pPr lvl="1">
              <a:defRPr/>
            </a:pPr>
            <a:r>
              <a:rPr lang="en-US" sz="2400" dirty="0">
                <a:latin typeface="Tahoma" charset="0"/>
              </a:rPr>
              <a:t>Digest organic materials, bacteria, </a:t>
            </a:r>
            <a:r>
              <a:rPr lang="en-US" sz="2400" dirty="0" err="1">
                <a:latin typeface="Tahoma" charset="0"/>
              </a:rPr>
              <a:t>etc</a:t>
            </a:r>
            <a:endParaRPr lang="en-US" sz="2400" dirty="0">
              <a:latin typeface="Tahoma" charset="0"/>
            </a:endParaRPr>
          </a:p>
          <a:p>
            <a:pPr lvl="1">
              <a:defRPr/>
            </a:pPr>
            <a:r>
              <a:rPr lang="en-US" sz="2400" dirty="0">
                <a:latin typeface="Tahoma" charset="0"/>
              </a:rPr>
              <a:t>Break down </a:t>
            </a:r>
            <a:r>
              <a:rPr lang="en-US" sz="2400" dirty="0" smtClean="0">
                <a:latin typeface="Tahoma" charset="0"/>
              </a:rPr>
              <a:t>lipids, carbohydrates and proteins so they can be used by the cell</a:t>
            </a:r>
            <a:endParaRPr lang="en-US" sz="2400" dirty="0">
              <a:latin typeface="Tahoma" charset="0"/>
            </a:endParaRPr>
          </a:p>
          <a:p>
            <a:pPr>
              <a:defRPr/>
            </a:pPr>
            <a:endParaRPr lang="en-US" sz="2400" dirty="0">
              <a:effectLst/>
              <a:latin typeface="Tahoma" charset="0"/>
              <a:cs typeface="+mn-cs"/>
            </a:endParaRPr>
          </a:p>
        </p:txBody>
      </p:sp>
      <p:pic>
        <p:nvPicPr>
          <p:cNvPr id="870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443288"/>
            <a:ext cx="4267200" cy="341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70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41569"/>
            <a:ext cx="3657600" cy="3229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70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5298" y="0"/>
            <a:ext cx="360870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9634359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Effect transition="in" filter="checkerboard(across)">
                                      <p:cBhvr>
                                        <p:cTn id="7" dur="500"/>
                                        <p:tgtEl>
                                          <p:spTgt spid="870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7043">
                                            <p:txEl>
                                              <p:pRg st="1" end="1"/>
                                            </p:txEl>
                                          </p:spTgt>
                                        </p:tgtEl>
                                        <p:attrNameLst>
                                          <p:attrName>style.visibility</p:attrName>
                                        </p:attrNameLst>
                                      </p:cBhvr>
                                      <p:to>
                                        <p:strVal val="visible"/>
                                      </p:to>
                                    </p:set>
                                    <p:animEffect transition="in" filter="checkerboard(across)">
                                      <p:cBhvr>
                                        <p:cTn id="12" dur="500"/>
                                        <p:tgtEl>
                                          <p:spTgt spid="870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7043">
                                            <p:txEl>
                                              <p:pRg st="2" end="2"/>
                                            </p:txEl>
                                          </p:spTgt>
                                        </p:tgtEl>
                                        <p:attrNameLst>
                                          <p:attrName>style.visibility</p:attrName>
                                        </p:attrNameLst>
                                      </p:cBhvr>
                                      <p:to>
                                        <p:strVal val="visible"/>
                                      </p:to>
                                    </p:set>
                                    <p:animEffect transition="in" filter="checkerboard(across)">
                                      <p:cBhvr>
                                        <p:cTn id="17" dur="500"/>
                                        <p:tgtEl>
                                          <p:spTgt spid="870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87043">
                                            <p:txEl>
                                              <p:pRg st="3" end="3"/>
                                            </p:txEl>
                                          </p:spTgt>
                                        </p:tgtEl>
                                        <p:attrNameLst>
                                          <p:attrName>style.visibility</p:attrName>
                                        </p:attrNameLst>
                                      </p:cBhvr>
                                      <p:to>
                                        <p:strVal val="visible"/>
                                      </p:to>
                                    </p:set>
                                    <p:animEffect transition="in" filter="checkerboard(across)">
                                      <p:cBhvr>
                                        <p:cTn id="22" dur="500"/>
                                        <p:tgtEl>
                                          <p:spTgt spid="8704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87043">
                                            <p:txEl>
                                              <p:pRg st="4" end="4"/>
                                            </p:txEl>
                                          </p:spTgt>
                                        </p:tgtEl>
                                        <p:attrNameLst>
                                          <p:attrName>style.visibility</p:attrName>
                                        </p:attrNameLst>
                                      </p:cBhvr>
                                      <p:to>
                                        <p:strVal val="visible"/>
                                      </p:to>
                                    </p:set>
                                    <p:animEffect transition="in" filter="checkerboard(across)">
                                      <p:cBhvr>
                                        <p:cTn id="27" dur="500"/>
                                        <p:tgtEl>
                                          <p:spTgt spid="870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228600" lvl="1">
              <a:spcBef>
                <a:spcPts val="2000"/>
              </a:spcBef>
              <a:buClr>
                <a:schemeClr val="accent1"/>
              </a:buClr>
            </a:pPr>
            <a:r>
              <a:rPr lang="en-US" sz="2400" u="sng" dirty="0">
                <a:latin typeface="Tahoma" charset="0"/>
              </a:rPr>
              <a:t>Cytolysis or autolysis </a:t>
            </a:r>
            <a:r>
              <a:rPr lang="en-US" sz="2400" dirty="0">
                <a:latin typeface="Tahoma" charset="0"/>
              </a:rPr>
              <a:t>– lysosomes release enzymes to destroy the cell (old or malfunctioning cells)</a:t>
            </a:r>
          </a:p>
          <a:p>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3443288"/>
            <a:ext cx="4267200" cy="341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41569"/>
            <a:ext cx="3657600" cy="3229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25529727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Book Assignment</a:t>
            </a:r>
            <a:endParaRPr lang="en-US" dirty="0"/>
          </a:p>
        </p:txBody>
      </p:sp>
      <p:sp>
        <p:nvSpPr>
          <p:cNvPr id="3" name="Content Placeholder 2"/>
          <p:cNvSpPr>
            <a:spLocks noGrp="1"/>
          </p:cNvSpPr>
          <p:nvPr>
            <p:ph idx="1"/>
          </p:nvPr>
        </p:nvSpPr>
        <p:spPr/>
        <p:txBody>
          <a:bodyPr>
            <a:normAutofit lnSpcReduction="10000"/>
          </a:bodyPr>
          <a:lstStyle/>
          <a:p>
            <a:pPr marL="342900" lvl="1" indent="-342900">
              <a:buClr>
                <a:schemeClr val="hlink"/>
              </a:buClr>
              <a:buSzPct val="80000"/>
              <a:buFont typeface="Wingdings" charset="0"/>
              <a:buChar char="n"/>
              <a:defRPr/>
            </a:pPr>
            <a:r>
              <a:rPr lang="en-US" sz="3200" dirty="0" smtClean="0">
                <a:effectLst/>
                <a:latin typeface="Tahoma" charset="0"/>
              </a:rPr>
              <a:t>Review of what we’ve already covered</a:t>
            </a:r>
          </a:p>
          <a:p>
            <a:pPr marL="342900" lvl="1" indent="-342900">
              <a:buClr>
                <a:schemeClr val="hlink"/>
              </a:buClr>
              <a:buSzPct val="80000"/>
              <a:buFont typeface="Wingdings" charset="0"/>
              <a:buChar char="n"/>
              <a:defRPr/>
            </a:pPr>
            <a:r>
              <a:rPr lang="en-US" sz="3200" dirty="0" smtClean="0">
                <a:effectLst/>
                <a:latin typeface="Tahoma" charset="0"/>
              </a:rPr>
              <a:t>Read pages 188-194</a:t>
            </a:r>
          </a:p>
          <a:p>
            <a:pPr>
              <a:defRPr/>
            </a:pPr>
            <a:r>
              <a:rPr lang="en-US" sz="3200" dirty="0" smtClean="0"/>
              <a:t>#1-3</a:t>
            </a:r>
          </a:p>
          <a:p>
            <a:pPr>
              <a:defRPr/>
            </a:pPr>
            <a:endParaRPr lang="en-US" sz="3200" dirty="0"/>
          </a:p>
          <a:p>
            <a:pPr>
              <a:defRPr/>
            </a:pPr>
            <a:r>
              <a:rPr lang="en-US" sz="3200" dirty="0" smtClean="0"/>
              <a:t>Book assignment </a:t>
            </a:r>
            <a:r>
              <a:rPr lang="en-US" sz="3200" dirty="0" smtClean="0">
                <a:sym typeface="Wingdings"/>
              </a:rPr>
              <a:t> Due at end of period</a:t>
            </a:r>
            <a:endParaRPr lang="en-US" sz="3200" dirty="0" smtClean="0"/>
          </a:p>
          <a:p>
            <a:pPr>
              <a:defRPr/>
            </a:pPr>
            <a:r>
              <a:rPr lang="en-US" sz="3200" dirty="0" smtClean="0"/>
              <a:t>Thread Lab </a:t>
            </a:r>
            <a:r>
              <a:rPr lang="en-US" sz="3200" dirty="0" smtClean="0">
                <a:sym typeface="Wingdings"/>
              </a:rPr>
              <a:t> </a:t>
            </a:r>
            <a:r>
              <a:rPr lang="en-US" sz="3200" dirty="0" smtClean="0"/>
              <a:t>DUE MONDAY:</a:t>
            </a:r>
          </a:p>
          <a:p>
            <a:pPr marL="114300" indent="0">
              <a:buNone/>
              <a:defRPr/>
            </a:pPr>
            <a:endParaRPr lang="en-US" sz="3200" dirty="0" smtClean="0"/>
          </a:p>
          <a:p>
            <a:pPr>
              <a:defRPr/>
            </a:pPr>
            <a:endParaRPr lang="en-US" dirty="0"/>
          </a:p>
        </p:txBody>
      </p:sp>
    </p:spTree>
    <p:extLst>
      <p:ext uri="{BB962C8B-B14F-4D97-AF65-F5344CB8AC3E}">
        <p14:creationId xmlns:p14="http://schemas.microsoft.com/office/powerpoint/2010/main" val="35464709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Cytoskeleton</a:t>
            </a:r>
            <a:endParaRPr lang="en-US" dirty="0"/>
          </a:p>
        </p:txBody>
      </p:sp>
      <p:sp>
        <p:nvSpPr>
          <p:cNvPr id="3" name="Content Placeholder 2"/>
          <p:cNvSpPr>
            <a:spLocks noGrp="1"/>
          </p:cNvSpPr>
          <p:nvPr>
            <p:ph idx="1"/>
          </p:nvPr>
        </p:nvSpPr>
        <p:spPr/>
        <p:txBody>
          <a:bodyPr>
            <a:normAutofit/>
          </a:bodyPr>
          <a:lstStyle/>
          <a:p>
            <a:r>
              <a:rPr lang="en-US" sz="3000" dirty="0" err="1" smtClean="0"/>
              <a:t>Cyto</a:t>
            </a:r>
            <a:r>
              <a:rPr lang="en-US" sz="3000" dirty="0" smtClean="0"/>
              <a:t> = cell</a:t>
            </a:r>
          </a:p>
          <a:p>
            <a:endParaRPr lang="en-US" sz="3000" dirty="0"/>
          </a:p>
          <a:p>
            <a:pPr marL="0" indent="0">
              <a:buNone/>
            </a:pPr>
            <a:endParaRPr lang="en-US" sz="3000" dirty="0"/>
          </a:p>
        </p:txBody>
      </p:sp>
      <p:sp>
        <p:nvSpPr>
          <p:cNvPr id="4" name="Trapezoid 3"/>
          <p:cNvSpPr/>
          <p:nvPr/>
        </p:nvSpPr>
        <p:spPr>
          <a:xfrm>
            <a:off x="1962521" y="1600200"/>
            <a:ext cx="1250626" cy="1216152"/>
          </a:xfrm>
          <a:prstGeom prst="trapezoi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72398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Eukaryotic vs. Prokaryotic Cells</a:t>
            </a:r>
          </a:p>
        </p:txBody>
      </p:sp>
      <p:sp>
        <p:nvSpPr>
          <p:cNvPr id="68610"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150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6950"/>
            <a:ext cx="9144000" cy="586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41742558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4294967295"/>
          </p:nvPr>
        </p:nvSpPr>
        <p:spPr>
          <a:xfrm>
            <a:off x="0" y="0"/>
            <a:ext cx="8158163" cy="48688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sz="2600" u="sng" dirty="0">
                <a:latin typeface="Tahoma" charset="0"/>
              </a:rPr>
              <a:t>Cytoskeleton</a:t>
            </a:r>
            <a:r>
              <a:rPr lang="en-US" sz="2600" dirty="0">
                <a:latin typeface="Tahoma" charset="0"/>
              </a:rPr>
              <a:t> – </a:t>
            </a:r>
          </a:p>
          <a:p>
            <a:pPr lvl="1" eaLnBrk="1" hangingPunct="1">
              <a:lnSpc>
                <a:spcPct val="70000"/>
              </a:lnSpc>
              <a:defRPr/>
            </a:pPr>
            <a:r>
              <a:rPr lang="en-US" sz="2600" dirty="0">
                <a:latin typeface="Tahoma" charset="0"/>
              </a:rPr>
              <a:t>network of thin tubes / filaments that supports the </a:t>
            </a:r>
            <a:r>
              <a:rPr lang="en-US" sz="2600" dirty="0" smtClean="0">
                <a:latin typeface="Tahoma" charset="0"/>
              </a:rPr>
              <a:t>cell / give it shape</a:t>
            </a:r>
            <a:endParaRPr lang="en-US" sz="2600" dirty="0">
              <a:latin typeface="Tahoma" charset="0"/>
            </a:endParaRPr>
          </a:p>
          <a:p>
            <a:pPr eaLnBrk="1" hangingPunct="1">
              <a:lnSpc>
                <a:spcPct val="70000"/>
              </a:lnSpc>
              <a:defRPr/>
            </a:pPr>
            <a:r>
              <a:rPr lang="en-US" sz="2600" u="sng" dirty="0">
                <a:latin typeface="Tahoma" charset="0"/>
              </a:rPr>
              <a:t>Microfilament</a:t>
            </a:r>
            <a:r>
              <a:rPr lang="en-US" sz="2600" dirty="0">
                <a:latin typeface="Tahoma" charset="0"/>
              </a:rPr>
              <a:t> </a:t>
            </a:r>
            <a:r>
              <a:rPr lang="en-US" sz="2600" dirty="0" smtClean="0">
                <a:latin typeface="Tahoma" charset="0"/>
              </a:rPr>
              <a:t>– </a:t>
            </a:r>
            <a:endParaRPr lang="en-US" sz="2600" dirty="0">
              <a:latin typeface="Tahoma" charset="0"/>
            </a:endParaRPr>
          </a:p>
          <a:p>
            <a:pPr lvl="1" eaLnBrk="1" hangingPunct="1">
              <a:lnSpc>
                <a:spcPct val="70000"/>
              </a:lnSpc>
              <a:defRPr/>
            </a:pPr>
            <a:r>
              <a:rPr lang="en-US" sz="2600" dirty="0" smtClean="0">
                <a:latin typeface="Tahoma" charset="0"/>
              </a:rPr>
              <a:t>Threadlike structures </a:t>
            </a:r>
            <a:r>
              <a:rPr lang="en-US" sz="2600" dirty="0">
                <a:latin typeface="Tahoma" charset="0"/>
              </a:rPr>
              <a:t>that </a:t>
            </a:r>
            <a:r>
              <a:rPr lang="en-US" sz="2600" dirty="0" smtClean="0">
                <a:latin typeface="Tahoma" charset="0"/>
              </a:rPr>
              <a:t>made </a:t>
            </a:r>
            <a:r>
              <a:rPr lang="en-US" sz="2600" dirty="0">
                <a:latin typeface="Tahoma" charset="0"/>
              </a:rPr>
              <a:t>of </a:t>
            </a:r>
            <a:r>
              <a:rPr lang="en-US" sz="2600" dirty="0" smtClean="0">
                <a:latin typeface="Tahoma" charset="0"/>
              </a:rPr>
              <a:t>protein that support the cell</a:t>
            </a:r>
            <a:endParaRPr lang="en-US" sz="2600" dirty="0">
              <a:latin typeface="Tahoma" charset="0"/>
            </a:endParaRPr>
          </a:p>
          <a:p>
            <a:pPr eaLnBrk="1" hangingPunct="1">
              <a:lnSpc>
                <a:spcPct val="70000"/>
              </a:lnSpc>
              <a:defRPr/>
            </a:pPr>
            <a:r>
              <a:rPr lang="en-US" sz="2600" u="sng" dirty="0" smtClean="0">
                <a:latin typeface="Tahoma" charset="0"/>
              </a:rPr>
              <a:t>Microtubule</a:t>
            </a:r>
            <a:r>
              <a:rPr lang="en-US" sz="2600" dirty="0" smtClean="0">
                <a:latin typeface="Tahoma" charset="0"/>
              </a:rPr>
              <a:t> </a:t>
            </a:r>
            <a:r>
              <a:rPr lang="en-US" sz="2600" dirty="0">
                <a:latin typeface="Tahoma" charset="0"/>
              </a:rPr>
              <a:t>– </a:t>
            </a:r>
          </a:p>
          <a:p>
            <a:pPr lvl="1" eaLnBrk="1" hangingPunct="1">
              <a:lnSpc>
                <a:spcPct val="70000"/>
              </a:lnSpc>
              <a:defRPr/>
            </a:pPr>
            <a:r>
              <a:rPr lang="en-US" sz="2600" dirty="0">
                <a:latin typeface="Tahoma" charset="0"/>
              </a:rPr>
              <a:t>hollow tubes made of protein that hold organelles in place and give the cell shape</a:t>
            </a:r>
          </a:p>
          <a:p>
            <a:pPr lvl="1" eaLnBrk="1" hangingPunct="1">
              <a:lnSpc>
                <a:spcPct val="70000"/>
              </a:lnSpc>
              <a:buFontTx/>
              <a:buNone/>
              <a:defRPr/>
            </a:pPr>
            <a:endParaRPr lang="en-US" dirty="0">
              <a:latin typeface="Tahoma" charset="0"/>
            </a:endParaRPr>
          </a:p>
        </p:txBody>
      </p:sp>
      <p:pic>
        <p:nvPicPr>
          <p:cNvPr id="1536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748088"/>
            <a:ext cx="4724400" cy="310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36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868675"/>
            <a:ext cx="4833742" cy="198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494355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diamond(in)">
                                      <p:cBhvr>
                                        <p:cTn id="7" dur="20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diamond(in)">
                                      <p:cBhvr>
                                        <p:cTn id="12" dur="2000"/>
                                        <p:tgtEl>
                                          <p:spTgt spid="112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animEffect transition="in" filter="diamond(in)">
                                      <p:cBhvr>
                                        <p:cTn id="17" dur="2000"/>
                                        <p:tgtEl>
                                          <p:spTgt spid="1126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1267">
                                            <p:txEl>
                                              <p:pRg st="2" end="2"/>
                                            </p:txEl>
                                          </p:spTgt>
                                        </p:tgtEl>
                                        <p:attrNameLst>
                                          <p:attrName>style.visibility</p:attrName>
                                        </p:attrNameLst>
                                      </p:cBhvr>
                                      <p:to>
                                        <p:strVal val="visible"/>
                                      </p:to>
                                    </p:set>
                                    <p:animEffect transition="in" filter="diamond(in)">
                                      <p:cBhvr>
                                        <p:cTn id="22" dur="2000"/>
                                        <p:tgtEl>
                                          <p:spTgt spid="1126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1267">
                                            <p:txEl>
                                              <p:pRg st="3" end="3"/>
                                            </p:txEl>
                                          </p:spTgt>
                                        </p:tgtEl>
                                        <p:attrNameLst>
                                          <p:attrName>style.visibility</p:attrName>
                                        </p:attrNameLst>
                                      </p:cBhvr>
                                      <p:to>
                                        <p:strVal val="visible"/>
                                      </p:to>
                                    </p:set>
                                    <p:animEffect transition="in" filter="diamond(in)">
                                      <p:cBhvr>
                                        <p:cTn id="27" dur="2000"/>
                                        <p:tgtEl>
                                          <p:spTgt spid="11267">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11267">
                                            <p:txEl>
                                              <p:pRg st="5" end="5"/>
                                            </p:txEl>
                                          </p:spTgt>
                                        </p:tgtEl>
                                        <p:attrNameLst>
                                          <p:attrName>style.visibility</p:attrName>
                                        </p:attrNameLst>
                                      </p:cBhvr>
                                      <p:to>
                                        <p:strVal val="visible"/>
                                      </p:to>
                                    </p:set>
                                    <p:animEffect transition="in" filter="diamond(in)">
                                      <p:cBhvr>
                                        <p:cTn id="32" dur="2000"/>
                                        <p:tgtEl>
                                          <p:spTgt spid="112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89091" name="Rectangle 3"/>
          <p:cNvSpPr>
            <a:spLocks noGrp="1" noChangeArrowheads="1"/>
          </p:cNvSpPr>
          <p:nvPr>
            <p:ph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a:latin typeface="Tahoma" charset="0"/>
                <a:cs typeface="+mn-cs"/>
              </a:rPr>
              <a:t>Intermediate filaments – </a:t>
            </a:r>
          </a:p>
          <a:p>
            <a:pPr lvl="1" eaLnBrk="1" hangingPunct="1">
              <a:lnSpc>
                <a:spcPct val="70000"/>
              </a:lnSpc>
              <a:defRPr/>
            </a:pPr>
            <a:r>
              <a:rPr lang="en-US">
                <a:latin typeface="Tahoma" charset="0"/>
              </a:rPr>
              <a:t>Rods that anchor nucleus and other organelles in place</a:t>
            </a:r>
          </a:p>
          <a:p>
            <a:pPr lvl="1" eaLnBrk="1" hangingPunct="1">
              <a:lnSpc>
                <a:spcPct val="70000"/>
              </a:lnSpc>
              <a:defRPr/>
            </a:pPr>
            <a:r>
              <a:rPr lang="en-US">
                <a:latin typeface="Tahoma" charset="0"/>
              </a:rPr>
              <a:t>Maintain internal shape of the nucleus</a:t>
            </a:r>
          </a:p>
          <a:p>
            <a:pPr lvl="1" eaLnBrk="1" hangingPunct="1">
              <a:lnSpc>
                <a:spcPct val="70000"/>
              </a:lnSpc>
              <a:defRPr/>
            </a:pPr>
            <a:r>
              <a:rPr lang="en-US">
                <a:latin typeface="Tahoma" charset="0"/>
              </a:rPr>
              <a:t>Make up most of your hair</a:t>
            </a:r>
          </a:p>
        </p:txBody>
      </p:sp>
    </p:spTree>
    <p:extLst>
      <p:ext uri="{BB962C8B-B14F-4D97-AF65-F5344CB8AC3E}">
        <p14:creationId xmlns:p14="http://schemas.microsoft.com/office/powerpoint/2010/main" val="20770081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Effect transition="in" filter="blinds(horizontal)">
                                      <p:cBhvr>
                                        <p:cTn id="7" dur="500"/>
                                        <p:tgtEl>
                                          <p:spTgt spid="890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9091">
                                            <p:txEl>
                                              <p:pRg st="1" end="1"/>
                                            </p:txEl>
                                          </p:spTgt>
                                        </p:tgtEl>
                                        <p:attrNameLst>
                                          <p:attrName>style.visibility</p:attrName>
                                        </p:attrNameLst>
                                      </p:cBhvr>
                                      <p:to>
                                        <p:strVal val="visible"/>
                                      </p:to>
                                    </p:set>
                                    <p:animEffect transition="in" filter="blinds(horizontal)">
                                      <p:cBhvr>
                                        <p:cTn id="12" dur="500"/>
                                        <p:tgtEl>
                                          <p:spTgt spid="890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9091">
                                            <p:txEl>
                                              <p:pRg st="2" end="2"/>
                                            </p:txEl>
                                          </p:spTgt>
                                        </p:tgtEl>
                                        <p:attrNameLst>
                                          <p:attrName>style.visibility</p:attrName>
                                        </p:attrNameLst>
                                      </p:cBhvr>
                                      <p:to>
                                        <p:strVal val="visible"/>
                                      </p:to>
                                    </p:set>
                                    <p:animEffect transition="in" filter="blinds(horizontal)">
                                      <p:cBhvr>
                                        <p:cTn id="17" dur="500"/>
                                        <p:tgtEl>
                                          <p:spTgt spid="8909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9091">
                                            <p:txEl>
                                              <p:pRg st="3" end="3"/>
                                            </p:txEl>
                                          </p:spTgt>
                                        </p:tgtEl>
                                        <p:attrNameLst>
                                          <p:attrName>style.visibility</p:attrName>
                                        </p:attrNameLst>
                                      </p:cBhvr>
                                      <p:to>
                                        <p:strVal val="visible"/>
                                      </p:to>
                                    </p:set>
                                    <p:animEffect transition="in" filter="blinds(horizontal)">
                                      <p:cBhvr>
                                        <p:cTn id="22" dur="500"/>
                                        <p:tgtEl>
                                          <p:spTgt spid="890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8" name="Oval 6"/>
          <p:cNvSpPr>
            <a:spLocks noChangeArrowheads="1"/>
          </p:cNvSpPr>
          <p:nvPr/>
        </p:nvSpPr>
        <p:spPr bwMode="auto">
          <a:xfrm>
            <a:off x="4191000" y="1981200"/>
            <a:ext cx="9144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solidFill>
                <a:schemeClr val="accent1"/>
              </a:solidFill>
              <a:cs typeface="+mn-cs"/>
            </a:endParaRPr>
          </a:p>
        </p:txBody>
      </p:sp>
      <p:sp>
        <p:nvSpPr>
          <p:cNvPr id="54275" name="Rectangle 3"/>
          <p:cNvSpPr>
            <a:spLocks noGrp="1" noChangeArrowheads="1"/>
          </p:cNvSpPr>
          <p:nvPr>
            <p:ph idx="1"/>
          </p:nvPr>
        </p:nvSpPr>
        <p:spPr>
          <a:xfrm>
            <a:off x="0" y="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sz="2600" u="sng" dirty="0">
                <a:latin typeface="Tahoma" charset="0"/>
              </a:rPr>
              <a:t>Centriole</a:t>
            </a:r>
            <a:r>
              <a:rPr lang="en-US" sz="2600" dirty="0">
                <a:latin typeface="Tahoma" charset="0"/>
              </a:rPr>
              <a:t> – </a:t>
            </a:r>
          </a:p>
          <a:p>
            <a:pPr lvl="1" eaLnBrk="1" hangingPunct="1">
              <a:lnSpc>
                <a:spcPct val="70000"/>
              </a:lnSpc>
              <a:defRPr/>
            </a:pPr>
            <a:r>
              <a:rPr lang="en-US" sz="2600" dirty="0">
                <a:latin typeface="Tahoma" charset="0"/>
              </a:rPr>
              <a:t>short cylinders that organize microtubules for cell division</a:t>
            </a:r>
          </a:p>
          <a:p>
            <a:pPr lvl="1" eaLnBrk="1" hangingPunct="1">
              <a:lnSpc>
                <a:spcPct val="70000"/>
              </a:lnSpc>
              <a:defRPr/>
            </a:pPr>
            <a:r>
              <a:rPr lang="en-US" sz="2600" dirty="0">
                <a:latin typeface="Tahoma" charset="0"/>
              </a:rPr>
              <a:t>Not found in plant cells</a:t>
            </a:r>
          </a:p>
          <a:p>
            <a:pPr eaLnBrk="1" hangingPunct="1">
              <a:lnSpc>
                <a:spcPct val="70000"/>
              </a:lnSpc>
              <a:defRPr/>
            </a:pPr>
            <a:endParaRPr lang="en-US" dirty="0">
              <a:latin typeface="Tahoma" charset="0"/>
              <a:cs typeface="+mn-cs"/>
            </a:endParaRPr>
          </a:p>
        </p:txBody>
      </p:sp>
      <p:pic>
        <p:nvPicPr>
          <p:cNvPr id="542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00200"/>
            <a:ext cx="2457450"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42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508125"/>
            <a:ext cx="6172200" cy="534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7697286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linds(horizontal)">
                                      <p:cBhvr>
                                        <p:cTn id="7" dur="500"/>
                                        <p:tgtEl>
                                          <p:spTgt spid="542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blinds(horizontal)">
                                      <p:cBhvr>
                                        <p:cTn id="12" dur="500"/>
                                        <p:tgtEl>
                                          <p:spTgt spid="542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4275">
                                            <p:txEl>
                                              <p:pRg st="2" end="2"/>
                                            </p:txEl>
                                          </p:spTgt>
                                        </p:tgtEl>
                                        <p:attrNameLst>
                                          <p:attrName>style.visibility</p:attrName>
                                        </p:attrNameLst>
                                      </p:cBhvr>
                                      <p:to>
                                        <p:strVal val="visible"/>
                                      </p:to>
                                    </p:set>
                                    <p:animEffect transition="in" filter="blinds(horizontal)">
                                      <p:cBhvr>
                                        <p:cTn id="17" dur="500"/>
                                        <p:tgtEl>
                                          <p:spTgt spid="542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0" y="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sz="2600" u="sng" dirty="0">
                <a:latin typeface="Tahoma" charset="0"/>
              </a:rPr>
              <a:t>Cilium</a:t>
            </a:r>
            <a:r>
              <a:rPr lang="en-US" sz="2600" dirty="0">
                <a:latin typeface="Tahoma" charset="0"/>
              </a:rPr>
              <a:t> – </a:t>
            </a:r>
          </a:p>
          <a:p>
            <a:pPr lvl="1" eaLnBrk="1" hangingPunct="1">
              <a:lnSpc>
                <a:spcPct val="70000"/>
              </a:lnSpc>
              <a:defRPr/>
            </a:pPr>
            <a:r>
              <a:rPr lang="en-US" sz="2600" dirty="0">
                <a:latin typeface="Tahoma" charset="0"/>
              </a:rPr>
              <a:t>Hair like structures that extend from the surface of cells</a:t>
            </a:r>
          </a:p>
          <a:p>
            <a:pPr lvl="1" eaLnBrk="1" hangingPunct="1">
              <a:lnSpc>
                <a:spcPct val="70000"/>
              </a:lnSpc>
              <a:defRPr/>
            </a:pPr>
            <a:r>
              <a:rPr lang="en-US" sz="2600" dirty="0">
                <a:latin typeface="Tahoma" charset="0"/>
              </a:rPr>
              <a:t>Assist in cell movement</a:t>
            </a:r>
          </a:p>
          <a:p>
            <a:pPr lvl="1" eaLnBrk="1" hangingPunct="1">
              <a:lnSpc>
                <a:spcPct val="70000"/>
              </a:lnSpc>
              <a:defRPr/>
            </a:pPr>
            <a:r>
              <a:rPr lang="en-US" sz="2600" dirty="0">
                <a:latin typeface="Tahoma" charset="0"/>
              </a:rPr>
              <a:t>Very numerous</a:t>
            </a:r>
          </a:p>
          <a:p>
            <a:pPr lvl="1" eaLnBrk="1" hangingPunct="1">
              <a:lnSpc>
                <a:spcPct val="70000"/>
              </a:lnSpc>
              <a:defRPr/>
            </a:pPr>
            <a:endParaRPr lang="en-US" sz="2600" dirty="0">
              <a:latin typeface="Tahoma" charset="0"/>
            </a:endParaRPr>
          </a:p>
          <a:p>
            <a:pPr lvl="1" eaLnBrk="1" hangingPunct="1">
              <a:lnSpc>
                <a:spcPct val="70000"/>
              </a:lnSpc>
              <a:buFontTx/>
              <a:buNone/>
              <a:defRPr/>
            </a:pPr>
            <a:endParaRPr lang="en-US" sz="2600" dirty="0">
              <a:latin typeface="Tahoma" charset="0"/>
            </a:endParaRPr>
          </a:p>
          <a:p>
            <a:pPr eaLnBrk="1" hangingPunct="1">
              <a:lnSpc>
                <a:spcPct val="70000"/>
              </a:lnSpc>
              <a:defRPr/>
            </a:pPr>
            <a:r>
              <a:rPr lang="en-US" sz="2600" u="sng" dirty="0">
                <a:latin typeface="Tahoma" charset="0"/>
              </a:rPr>
              <a:t>Flagellum</a:t>
            </a:r>
          </a:p>
          <a:p>
            <a:pPr lvl="1" eaLnBrk="1" hangingPunct="1">
              <a:lnSpc>
                <a:spcPct val="70000"/>
              </a:lnSpc>
              <a:defRPr/>
            </a:pPr>
            <a:r>
              <a:rPr lang="en-US" sz="2600" dirty="0">
                <a:latin typeface="Tahoma" charset="0"/>
              </a:rPr>
              <a:t>Whip like structure that assist in movement</a:t>
            </a:r>
          </a:p>
          <a:p>
            <a:pPr lvl="1" eaLnBrk="1" hangingPunct="1">
              <a:lnSpc>
                <a:spcPct val="70000"/>
              </a:lnSpc>
              <a:defRPr/>
            </a:pPr>
            <a:r>
              <a:rPr lang="en-US" sz="2600" dirty="0">
                <a:latin typeface="Tahoma" charset="0"/>
              </a:rPr>
              <a:t>Usually less in number</a:t>
            </a:r>
          </a:p>
          <a:p>
            <a:pPr lvl="1" eaLnBrk="1" hangingPunct="1">
              <a:lnSpc>
                <a:spcPct val="70000"/>
              </a:lnSpc>
              <a:defRPr/>
            </a:pPr>
            <a:endParaRPr lang="en-US" dirty="0">
              <a:latin typeface="Tahom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762000"/>
            <a:ext cx="3438525"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3253" name="Line 5"/>
          <p:cNvSpPr>
            <a:spLocks noChangeShapeType="1"/>
          </p:cNvSpPr>
          <p:nvPr/>
        </p:nvSpPr>
        <p:spPr bwMode="auto">
          <a:xfrm>
            <a:off x="1828800" y="228600"/>
            <a:ext cx="4191000" cy="1447800"/>
          </a:xfrm>
          <a:prstGeom prst="line">
            <a:avLst/>
          </a:prstGeom>
          <a:noFill/>
          <a:ln w="57150" cmpd="thinThick">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pic>
        <p:nvPicPr>
          <p:cNvPr id="532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86200"/>
            <a:ext cx="38862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32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4010025"/>
            <a:ext cx="305752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32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4200" y="4664075"/>
            <a:ext cx="2209800" cy="219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4752806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box(in)">
                                      <p:cBhvr>
                                        <p:cTn id="7" dur="500"/>
                                        <p:tgtEl>
                                          <p:spTgt spid="532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53251">
                                            <p:txEl>
                                              <p:pRg st="1" end="1"/>
                                            </p:txEl>
                                          </p:spTgt>
                                        </p:tgtEl>
                                        <p:attrNameLst>
                                          <p:attrName>style.visibility</p:attrName>
                                        </p:attrNameLst>
                                      </p:cBhvr>
                                      <p:to>
                                        <p:strVal val="visible"/>
                                      </p:to>
                                    </p:set>
                                    <p:animEffect transition="in" filter="box(in)">
                                      <p:cBhvr>
                                        <p:cTn id="12" dur="500"/>
                                        <p:tgtEl>
                                          <p:spTgt spid="532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53251">
                                            <p:txEl>
                                              <p:pRg st="2" end="2"/>
                                            </p:txEl>
                                          </p:spTgt>
                                        </p:tgtEl>
                                        <p:attrNameLst>
                                          <p:attrName>style.visibility</p:attrName>
                                        </p:attrNameLst>
                                      </p:cBhvr>
                                      <p:to>
                                        <p:strVal val="visible"/>
                                      </p:to>
                                    </p:set>
                                    <p:animEffect transition="in" filter="box(in)">
                                      <p:cBhvr>
                                        <p:cTn id="17" dur="500"/>
                                        <p:tgtEl>
                                          <p:spTgt spid="5325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53251">
                                            <p:txEl>
                                              <p:pRg st="3" end="3"/>
                                            </p:txEl>
                                          </p:spTgt>
                                        </p:tgtEl>
                                        <p:attrNameLst>
                                          <p:attrName>style.visibility</p:attrName>
                                        </p:attrNameLst>
                                      </p:cBhvr>
                                      <p:to>
                                        <p:strVal val="visible"/>
                                      </p:to>
                                    </p:set>
                                    <p:animEffect transition="in" filter="box(in)">
                                      <p:cBhvr>
                                        <p:cTn id="22" dur="500"/>
                                        <p:tgtEl>
                                          <p:spTgt spid="5325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53251">
                                            <p:txEl>
                                              <p:pRg st="6" end="6"/>
                                            </p:txEl>
                                          </p:spTgt>
                                        </p:tgtEl>
                                        <p:attrNameLst>
                                          <p:attrName>style.visibility</p:attrName>
                                        </p:attrNameLst>
                                      </p:cBhvr>
                                      <p:to>
                                        <p:strVal val="visible"/>
                                      </p:to>
                                    </p:set>
                                    <p:animEffect transition="in" filter="box(in)">
                                      <p:cBhvr>
                                        <p:cTn id="27" dur="500"/>
                                        <p:tgtEl>
                                          <p:spTgt spid="53251">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53251">
                                            <p:txEl>
                                              <p:pRg st="7" end="7"/>
                                            </p:txEl>
                                          </p:spTgt>
                                        </p:tgtEl>
                                        <p:attrNameLst>
                                          <p:attrName>style.visibility</p:attrName>
                                        </p:attrNameLst>
                                      </p:cBhvr>
                                      <p:to>
                                        <p:strVal val="visible"/>
                                      </p:to>
                                    </p:set>
                                    <p:animEffect transition="in" filter="box(in)">
                                      <p:cBhvr>
                                        <p:cTn id="32" dur="500"/>
                                        <p:tgtEl>
                                          <p:spTgt spid="53251">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nodeType="clickEffect">
                                  <p:stCondLst>
                                    <p:cond delay="0"/>
                                  </p:stCondLst>
                                  <p:childTnLst>
                                    <p:set>
                                      <p:cBhvr>
                                        <p:cTn id="36" dur="1" fill="hold">
                                          <p:stCondLst>
                                            <p:cond delay="0"/>
                                          </p:stCondLst>
                                        </p:cTn>
                                        <p:tgtEl>
                                          <p:spTgt spid="53251">
                                            <p:txEl>
                                              <p:pRg st="8" end="8"/>
                                            </p:txEl>
                                          </p:spTgt>
                                        </p:tgtEl>
                                        <p:attrNameLst>
                                          <p:attrName>style.visibility</p:attrName>
                                        </p:attrNameLst>
                                      </p:cBhvr>
                                      <p:to>
                                        <p:strVal val="visible"/>
                                      </p:to>
                                    </p:set>
                                    <p:animEffect transition="in" filter="box(in)">
                                      <p:cBhvr>
                                        <p:cTn id="37" dur="500"/>
                                        <p:tgtEl>
                                          <p:spTgt spid="532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Purpose</a:t>
            </a:r>
            <a:endParaRPr lang="en-US" dirty="0"/>
          </a:p>
        </p:txBody>
      </p:sp>
      <p:sp>
        <p:nvSpPr>
          <p:cNvPr id="3" name="Content Placeholder 2"/>
          <p:cNvSpPr>
            <a:spLocks noGrp="1"/>
          </p:cNvSpPr>
          <p:nvPr>
            <p:ph idx="1"/>
          </p:nvPr>
        </p:nvSpPr>
        <p:spPr/>
        <p:txBody>
          <a:bodyPr/>
          <a:lstStyle/>
          <a:p>
            <a:r>
              <a:rPr lang="en-US" dirty="0" smtClean="0"/>
              <a:t>What was the purpose of complete the lab?</a:t>
            </a:r>
          </a:p>
          <a:p>
            <a:r>
              <a:rPr lang="en-US" dirty="0" smtClean="0"/>
              <a:t>Compare plant and animal cell.</a:t>
            </a:r>
          </a:p>
          <a:p>
            <a:r>
              <a:rPr lang="en-US" dirty="0" smtClean="0"/>
              <a:t>Using microscopes</a:t>
            </a:r>
          </a:p>
          <a:p>
            <a:r>
              <a:rPr lang="en-US" dirty="0" smtClean="0"/>
              <a:t>Using computers</a:t>
            </a:r>
            <a:endParaRPr lang="en-US" dirty="0"/>
          </a:p>
        </p:txBody>
      </p:sp>
    </p:spTree>
    <p:extLst>
      <p:ext uri="{BB962C8B-B14F-4D97-AF65-F5344CB8AC3E}">
        <p14:creationId xmlns:p14="http://schemas.microsoft.com/office/powerpoint/2010/main" val="5029150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a:noAutofit/>
          </a:bodyPr>
          <a:lstStyle/>
          <a:p>
            <a:r>
              <a:rPr lang="en-US" sz="8500" dirty="0"/>
              <a:t>Organelles That Build Proteins</a:t>
            </a:r>
            <a:br>
              <a:rPr lang="en-US" sz="8500" dirty="0"/>
            </a:br>
            <a:endParaRPr lang="en-US" sz="8500" dirty="0"/>
          </a:p>
        </p:txBody>
      </p:sp>
    </p:spTree>
    <p:extLst>
      <p:ext uri="{BB962C8B-B14F-4D97-AF65-F5344CB8AC3E}">
        <p14:creationId xmlns:p14="http://schemas.microsoft.com/office/powerpoint/2010/main" val="387672588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a:xfrm>
            <a:off x="0" y="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a:defRPr/>
            </a:pPr>
            <a:r>
              <a:rPr lang="en-US" sz="3000" u="sng" dirty="0">
                <a:latin typeface="Tahoma" charset="0"/>
              </a:rPr>
              <a:t>Ribosome</a:t>
            </a:r>
            <a:r>
              <a:rPr lang="en-US" sz="3000" dirty="0">
                <a:latin typeface="Tahoma" charset="0"/>
              </a:rPr>
              <a:t> – </a:t>
            </a:r>
          </a:p>
          <a:p>
            <a:pPr lvl="1">
              <a:defRPr/>
            </a:pPr>
            <a:r>
              <a:rPr lang="en-US" sz="3000" dirty="0">
                <a:latin typeface="Tahoma" charset="0"/>
              </a:rPr>
              <a:t>proteins that direct protein synthesis</a:t>
            </a:r>
          </a:p>
          <a:p>
            <a:pPr lvl="1">
              <a:defRPr/>
            </a:pPr>
            <a:r>
              <a:rPr lang="en-US" sz="3000" dirty="0">
                <a:latin typeface="Tahoma" charset="0"/>
              </a:rPr>
              <a:t>Consist of two subunits</a:t>
            </a:r>
          </a:p>
        </p:txBody>
      </p:sp>
      <p:pic>
        <p:nvPicPr>
          <p:cNvPr id="634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22475"/>
            <a:ext cx="5105400" cy="483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34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3471863"/>
            <a:ext cx="3962400" cy="285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1250384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blinds(horizontal)">
                                      <p:cBhvr>
                                        <p:cTn id="7" dur="500"/>
                                        <p:tgtEl>
                                          <p:spTgt spid="634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3491">
                                            <p:txEl>
                                              <p:pRg st="1" end="1"/>
                                            </p:txEl>
                                          </p:spTgt>
                                        </p:tgtEl>
                                        <p:attrNameLst>
                                          <p:attrName>style.visibility</p:attrName>
                                        </p:attrNameLst>
                                      </p:cBhvr>
                                      <p:to>
                                        <p:strVal val="visible"/>
                                      </p:to>
                                    </p:set>
                                    <p:animEffect transition="in" filter="blinds(horizontal)">
                                      <p:cBhvr>
                                        <p:cTn id="12" dur="500"/>
                                        <p:tgtEl>
                                          <p:spTgt spid="634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3491">
                                            <p:txEl>
                                              <p:pRg st="2" end="2"/>
                                            </p:txEl>
                                          </p:spTgt>
                                        </p:tgtEl>
                                        <p:attrNameLst>
                                          <p:attrName>style.visibility</p:attrName>
                                        </p:attrNameLst>
                                      </p:cBhvr>
                                      <p:to>
                                        <p:strVal val="visible"/>
                                      </p:to>
                                    </p:set>
                                    <p:animEffect transition="in" filter="blinds(horizontal)">
                                      <p:cBhvr>
                                        <p:cTn id="17" dur="500"/>
                                        <p:tgtEl>
                                          <p:spTgt spid="634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a:xfrm>
            <a:off x="0" y="0"/>
            <a:ext cx="8915400" cy="5638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sz="3000" u="sng" dirty="0">
                <a:latin typeface="Tahoma" charset="0"/>
              </a:rPr>
              <a:t>Endoplasmic reticulum (ER</a:t>
            </a:r>
            <a:r>
              <a:rPr lang="en-US" sz="3000" u="sng" dirty="0" smtClean="0">
                <a:latin typeface="Tahoma" charset="0"/>
              </a:rPr>
              <a:t>)</a:t>
            </a:r>
            <a:r>
              <a:rPr lang="en-US" sz="3000" dirty="0" smtClean="0">
                <a:latin typeface="Tahoma" charset="0"/>
              </a:rPr>
              <a:t> – </a:t>
            </a:r>
            <a:endParaRPr lang="en-US" sz="3000" dirty="0">
              <a:latin typeface="Tahoma" charset="0"/>
            </a:endParaRPr>
          </a:p>
          <a:p>
            <a:pPr lvl="1">
              <a:lnSpc>
                <a:spcPct val="70000"/>
              </a:lnSpc>
              <a:defRPr/>
            </a:pPr>
            <a:r>
              <a:rPr lang="en-US" sz="3000" dirty="0">
                <a:latin typeface="Tahoma" charset="0"/>
              </a:rPr>
              <a:t>An internal membrane system</a:t>
            </a:r>
          </a:p>
          <a:p>
            <a:pPr lvl="1" eaLnBrk="1" hangingPunct="1">
              <a:lnSpc>
                <a:spcPct val="70000"/>
              </a:lnSpc>
              <a:defRPr/>
            </a:pPr>
            <a:r>
              <a:rPr lang="en-US" sz="3000" u="sng" dirty="0" smtClean="0">
                <a:latin typeface="Tahoma" charset="0"/>
              </a:rPr>
              <a:t>Function</a:t>
            </a:r>
            <a:r>
              <a:rPr lang="en-US" sz="3000" dirty="0" smtClean="0">
                <a:latin typeface="Tahoma" charset="0"/>
              </a:rPr>
              <a:t> – packages proteins / other substances made on it’s surface into vesicles</a:t>
            </a:r>
          </a:p>
          <a:p>
            <a:pPr lvl="1" eaLnBrk="1" hangingPunct="1">
              <a:lnSpc>
                <a:spcPct val="70000"/>
              </a:lnSpc>
              <a:defRPr/>
            </a:pPr>
            <a:r>
              <a:rPr lang="en-US" sz="3000" dirty="0" smtClean="0">
                <a:latin typeface="Tahoma" charset="0"/>
              </a:rPr>
              <a:t>Sends protein vesicles to </a:t>
            </a:r>
            <a:r>
              <a:rPr lang="en-US" sz="3000" dirty="0" err="1" smtClean="0">
                <a:latin typeface="Tahoma" charset="0"/>
              </a:rPr>
              <a:t>golgi</a:t>
            </a:r>
            <a:r>
              <a:rPr lang="en-US" sz="3000" dirty="0" smtClean="0">
                <a:latin typeface="Tahoma" charset="0"/>
              </a:rPr>
              <a:t> apparatus</a:t>
            </a:r>
          </a:p>
          <a:p>
            <a:pPr lvl="1" eaLnBrk="1" hangingPunct="1">
              <a:lnSpc>
                <a:spcPct val="70000"/>
              </a:lnSpc>
              <a:defRPr/>
            </a:pPr>
            <a:endParaRPr lang="en-US" sz="2400" dirty="0">
              <a:latin typeface="Tahoma" charset="0"/>
            </a:endParaRPr>
          </a:p>
          <a:p>
            <a:pPr eaLnBrk="1" hangingPunct="1">
              <a:lnSpc>
                <a:spcPct val="70000"/>
              </a:lnSpc>
              <a:buFont typeface="Wingdings" charset="0"/>
              <a:buNone/>
              <a:defRPr/>
            </a:pPr>
            <a:endParaRPr lang="en-US" sz="2400" dirty="0">
              <a:latin typeface="Tahoma" charset="0"/>
              <a:cs typeface="+mn-cs"/>
            </a:endParaRPr>
          </a:p>
          <a:p>
            <a:pPr>
              <a:lnSpc>
                <a:spcPct val="90000"/>
              </a:lnSpc>
              <a:defRPr/>
            </a:pPr>
            <a:endParaRPr lang="en-US" sz="2400" dirty="0">
              <a:effectLst/>
              <a:latin typeface="Tahoma" charset="0"/>
              <a:cs typeface="+mn-cs"/>
            </a:endParaRPr>
          </a:p>
        </p:txBody>
      </p:sp>
      <p:pic>
        <p:nvPicPr>
          <p:cNvPr id="583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24960"/>
            <a:ext cx="5105400" cy="363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3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3276600"/>
            <a:ext cx="35814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217824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checkerboard(across)">
                                      <p:cBhvr>
                                        <p:cTn id="7" dur="500"/>
                                        <p:tgtEl>
                                          <p:spTgt spid="583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58371">
                                            <p:txEl>
                                              <p:pRg st="2" end="2"/>
                                            </p:txEl>
                                          </p:spTgt>
                                        </p:tgtEl>
                                        <p:attrNameLst>
                                          <p:attrName>style.visibility</p:attrName>
                                        </p:attrNameLst>
                                      </p:cBhvr>
                                      <p:to>
                                        <p:strVal val="visible"/>
                                      </p:to>
                                    </p:set>
                                    <p:animEffect transition="in" filter="checkerboard(across)">
                                      <p:cBhvr>
                                        <p:cTn id="12" dur="500"/>
                                        <p:tgtEl>
                                          <p:spTgt spid="583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8371">
                                            <p:txEl>
                                              <p:pRg st="1" end="1"/>
                                            </p:txEl>
                                          </p:spTgt>
                                        </p:tgtEl>
                                        <p:attrNameLst>
                                          <p:attrName>style.visibility</p:attrName>
                                        </p:attrNameLst>
                                      </p:cBhvr>
                                      <p:to>
                                        <p:strVal val="visible"/>
                                      </p:to>
                                    </p:set>
                                    <p:animEffect transition="in" filter="checkerboard(across)">
                                      <p:cBhvr>
                                        <p:cTn id="17" dur="500"/>
                                        <p:tgtEl>
                                          <p:spTgt spid="5837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8371">
                                            <p:txEl>
                                              <p:pRg st="3" end="3"/>
                                            </p:txEl>
                                          </p:spTgt>
                                        </p:tgtEl>
                                        <p:attrNameLst>
                                          <p:attrName>style.visibility</p:attrName>
                                        </p:attrNameLst>
                                      </p:cBhvr>
                                      <p:to>
                                        <p:strVal val="visible"/>
                                      </p:to>
                                    </p:set>
                                    <p:animEffect transition="in" filter="checkerboard(across)">
                                      <p:cBhvr>
                                        <p:cTn id="22" dur="500"/>
                                        <p:tgtEl>
                                          <p:spTgt spid="583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4144963"/>
          </a:xfrm>
        </p:spPr>
        <p:txBody>
          <a:bodyPr>
            <a:normAutofit/>
          </a:bodyPr>
          <a:lstStyle/>
          <a:p>
            <a:pPr lvl="1">
              <a:lnSpc>
                <a:spcPct val="70000"/>
              </a:lnSpc>
              <a:defRPr/>
            </a:pPr>
            <a:r>
              <a:rPr lang="en-US" sz="3000" u="sng" dirty="0">
                <a:latin typeface="Tahoma" charset="0"/>
              </a:rPr>
              <a:t>Rough ER </a:t>
            </a:r>
            <a:r>
              <a:rPr lang="en-US" sz="3000" dirty="0">
                <a:latin typeface="Tahoma" charset="0"/>
              </a:rPr>
              <a:t>– contains ribosome's</a:t>
            </a:r>
          </a:p>
          <a:p>
            <a:pPr lvl="2">
              <a:lnSpc>
                <a:spcPct val="70000"/>
              </a:lnSpc>
              <a:defRPr/>
            </a:pPr>
            <a:r>
              <a:rPr lang="en-US" sz="3000" dirty="0" smtClean="0">
                <a:latin typeface="Tahoma" charset="0"/>
              </a:rPr>
              <a:t>Called “rough” b/c it has ribosomes on it’s surface</a:t>
            </a:r>
          </a:p>
          <a:p>
            <a:pPr lvl="2">
              <a:lnSpc>
                <a:spcPct val="70000"/>
              </a:lnSpc>
              <a:defRPr/>
            </a:pPr>
            <a:r>
              <a:rPr lang="en-US" sz="3000" dirty="0" smtClean="0">
                <a:latin typeface="Tahoma" charset="0"/>
              </a:rPr>
              <a:t>Produces vesicles with proteins in them</a:t>
            </a:r>
          </a:p>
          <a:p>
            <a:pPr lvl="1">
              <a:lnSpc>
                <a:spcPct val="70000"/>
              </a:lnSpc>
              <a:defRPr/>
            </a:pPr>
            <a:r>
              <a:rPr lang="en-US" sz="3000" u="sng" dirty="0" smtClean="0">
                <a:latin typeface="Tahoma" charset="0"/>
              </a:rPr>
              <a:t>Smooth </a:t>
            </a:r>
            <a:r>
              <a:rPr lang="en-US" sz="3000" u="sng" dirty="0">
                <a:latin typeface="Tahoma" charset="0"/>
              </a:rPr>
              <a:t>ER </a:t>
            </a:r>
            <a:r>
              <a:rPr lang="en-US" sz="3000" dirty="0" smtClean="0">
                <a:latin typeface="Tahoma" charset="0"/>
              </a:rPr>
              <a:t>–</a:t>
            </a:r>
          </a:p>
          <a:p>
            <a:pPr lvl="2">
              <a:lnSpc>
                <a:spcPct val="70000"/>
              </a:lnSpc>
              <a:defRPr/>
            </a:pPr>
            <a:r>
              <a:rPr lang="en-US" sz="2800" dirty="0" smtClean="0">
                <a:latin typeface="Tahoma" charset="0"/>
              </a:rPr>
              <a:t>Lacks ribosomes</a:t>
            </a:r>
            <a:endParaRPr lang="en-US" sz="2800" dirty="0">
              <a:latin typeface="Tahoma" charset="0"/>
            </a:endParaRPr>
          </a:p>
          <a:p>
            <a:pPr lvl="2">
              <a:lnSpc>
                <a:spcPct val="70000"/>
              </a:lnSpc>
              <a:defRPr/>
            </a:pPr>
            <a:r>
              <a:rPr lang="en-US" sz="3000" dirty="0">
                <a:latin typeface="Tahoma" charset="0"/>
              </a:rPr>
              <a:t>Produce </a:t>
            </a:r>
            <a:r>
              <a:rPr lang="en-US" sz="3000" dirty="0" smtClean="0">
                <a:latin typeface="Tahoma" charset="0"/>
              </a:rPr>
              <a:t>lipids (phospholipid) </a:t>
            </a:r>
            <a:r>
              <a:rPr lang="en-US" sz="3000" dirty="0">
                <a:latin typeface="Tahoma" charset="0"/>
              </a:rPr>
              <a:t>and hormones in sex cells </a:t>
            </a:r>
            <a:r>
              <a:rPr lang="en-US" sz="3000" dirty="0" smtClean="0">
                <a:latin typeface="Tahoma" charset="0"/>
              </a:rPr>
              <a:t>(like estrogen </a:t>
            </a:r>
            <a:r>
              <a:rPr lang="en-US" sz="3000" dirty="0">
                <a:latin typeface="Tahoma" charset="0"/>
              </a:rPr>
              <a:t>&amp; testosterone)</a:t>
            </a:r>
          </a:p>
          <a:p>
            <a:endParaRPr lang="en-US" sz="2600"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24960"/>
            <a:ext cx="5105400" cy="363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3276600"/>
            <a:ext cx="35814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6100451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p:nvPr>
        </p:nvSpPr>
        <p:spPr>
          <a:xfrm>
            <a:off x="0" y="33867"/>
            <a:ext cx="858960" cy="6589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US" sz="4000" dirty="0" smtClean="0">
                <a:effectLst/>
                <a:latin typeface="Tahoma" charset="0"/>
              </a:rPr>
              <a:t>ER</a:t>
            </a:r>
            <a:endParaRPr lang="en-US" sz="4000" dirty="0">
              <a:effectLst/>
              <a:latin typeface="Tahoma" charset="0"/>
            </a:endParaRPr>
          </a:p>
        </p:txBody>
      </p:sp>
      <p:sp>
        <p:nvSpPr>
          <p:cNvPr id="12288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887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960" y="199105"/>
            <a:ext cx="8241746" cy="6658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81616817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defRPr/>
            </a:pPr>
            <a:r>
              <a:rPr lang="en-US" sz="3500" u="sng" dirty="0">
                <a:latin typeface="Tahoma" charset="0"/>
              </a:rPr>
              <a:t>Amazing Cells </a:t>
            </a:r>
            <a:r>
              <a:rPr lang="en-US" sz="3500" dirty="0">
                <a:latin typeface="Tahoma" charset="0"/>
              </a:rPr>
              <a:t>– </a:t>
            </a:r>
            <a:r>
              <a:rPr lang="en-US" sz="3500" dirty="0" err="1">
                <a:latin typeface="Tahoma" charset="0"/>
              </a:rPr>
              <a:t>Univ</a:t>
            </a:r>
            <a:r>
              <a:rPr lang="en-US" sz="3500" dirty="0">
                <a:latin typeface="Tahoma" charset="0"/>
              </a:rPr>
              <a:t> of Utah</a:t>
            </a:r>
          </a:p>
          <a:p>
            <a:pPr lvl="1">
              <a:defRPr/>
            </a:pPr>
            <a:r>
              <a:rPr lang="en-US" sz="3500" dirty="0">
                <a:latin typeface="Tahoma" charset="0"/>
                <a:hlinkClick r:id="rId2"/>
              </a:rPr>
              <a:t>http://learn.genetics.utah.edu/content/begin/cells/</a:t>
            </a:r>
            <a:endParaRPr lang="en-US" sz="3500" dirty="0">
              <a:latin typeface="Tahoma" charset="0"/>
            </a:endParaRPr>
          </a:p>
          <a:p>
            <a:pPr lvl="1">
              <a:defRPr/>
            </a:pPr>
            <a:r>
              <a:rPr lang="en-US" sz="3500" dirty="0">
                <a:latin typeface="Tahoma" charset="0"/>
              </a:rPr>
              <a:t>Click “Inside a cell” and explore some of the organelles.</a:t>
            </a:r>
          </a:p>
          <a:p>
            <a:endParaRPr lang="en-US" dirty="0"/>
          </a:p>
        </p:txBody>
      </p:sp>
    </p:spTree>
    <p:extLst>
      <p:ext uri="{BB962C8B-B14F-4D97-AF65-F5344CB8AC3E}">
        <p14:creationId xmlns:p14="http://schemas.microsoft.com/office/powerpoint/2010/main" val="3048170993"/>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a:xfrm>
            <a:off x="0" y="228600"/>
            <a:ext cx="91440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lnSpc>
                <a:spcPct val="70000"/>
              </a:lnSpc>
              <a:defRPr/>
            </a:pPr>
            <a:r>
              <a:rPr lang="en-US" sz="2600" u="sng" dirty="0">
                <a:latin typeface="Tahoma" charset="0"/>
              </a:rPr>
              <a:t>Golgi Apparatus </a:t>
            </a:r>
            <a:r>
              <a:rPr lang="en-US" sz="2600" dirty="0" smtClean="0">
                <a:latin typeface="Tahoma" charset="0"/>
              </a:rPr>
              <a:t>-</a:t>
            </a:r>
            <a:endParaRPr lang="en-US" sz="2600" dirty="0">
              <a:latin typeface="Tahoma" charset="0"/>
            </a:endParaRPr>
          </a:p>
          <a:p>
            <a:pPr lvl="1" eaLnBrk="1" hangingPunct="1">
              <a:lnSpc>
                <a:spcPct val="70000"/>
              </a:lnSpc>
              <a:defRPr/>
            </a:pPr>
            <a:r>
              <a:rPr lang="en-US" sz="2600" dirty="0">
                <a:latin typeface="Tahoma" charset="0"/>
              </a:rPr>
              <a:t>Flattened </a:t>
            </a:r>
            <a:r>
              <a:rPr lang="en-US" sz="2600" dirty="0" smtClean="0">
                <a:latin typeface="Tahoma" charset="0"/>
              </a:rPr>
              <a:t>stack of membranes</a:t>
            </a:r>
            <a:endParaRPr lang="en-US" sz="2600" dirty="0">
              <a:latin typeface="Tahoma" charset="0"/>
            </a:endParaRPr>
          </a:p>
          <a:p>
            <a:pPr lvl="1" eaLnBrk="1" hangingPunct="1">
              <a:lnSpc>
                <a:spcPct val="70000"/>
              </a:lnSpc>
              <a:defRPr/>
            </a:pPr>
            <a:r>
              <a:rPr lang="en-US" sz="2600" u="sng" dirty="0" smtClean="0">
                <a:latin typeface="Tahoma" charset="0"/>
              </a:rPr>
              <a:t>FUNCTION</a:t>
            </a:r>
            <a:r>
              <a:rPr lang="en-US" sz="2600" dirty="0" smtClean="0">
                <a:latin typeface="Tahoma" charset="0"/>
              </a:rPr>
              <a:t> - Receive </a:t>
            </a:r>
            <a:r>
              <a:rPr lang="en-US" sz="2600" dirty="0">
                <a:latin typeface="Tahoma" charset="0"/>
              </a:rPr>
              <a:t>vesicles from ER and modify them as </a:t>
            </a:r>
            <a:r>
              <a:rPr lang="en-US" sz="2600" dirty="0" smtClean="0">
                <a:latin typeface="Tahoma" charset="0"/>
              </a:rPr>
              <a:t>they </a:t>
            </a:r>
            <a:r>
              <a:rPr lang="en-US" sz="2600" dirty="0">
                <a:latin typeface="Tahoma" charset="0"/>
              </a:rPr>
              <a:t>move through the Golgi (get </a:t>
            </a:r>
            <a:r>
              <a:rPr lang="ja-JP" altLang="en-US" sz="2600" dirty="0">
                <a:latin typeface="Tahoma" charset="0"/>
              </a:rPr>
              <a:t>“</a:t>
            </a:r>
            <a:r>
              <a:rPr lang="en-US" sz="2600" dirty="0">
                <a:latin typeface="Tahoma" charset="0"/>
              </a:rPr>
              <a:t>address labels</a:t>
            </a:r>
            <a:r>
              <a:rPr lang="ja-JP" altLang="en-US" sz="2600" dirty="0">
                <a:latin typeface="Tahoma" charset="0"/>
              </a:rPr>
              <a:t>”</a:t>
            </a:r>
            <a:r>
              <a:rPr lang="en-US" sz="2600" dirty="0">
                <a:latin typeface="Tahoma" charset="0"/>
              </a:rPr>
              <a:t>)</a:t>
            </a:r>
          </a:p>
          <a:p>
            <a:pPr lvl="1" eaLnBrk="1" hangingPunct="1">
              <a:lnSpc>
                <a:spcPct val="70000"/>
              </a:lnSpc>
              <a:defRPr/>
            </a:pPr>
            <a:r>
              <a:rPr lang="en-US" sz="2600" dirty="0">
                <a:latin typeface="Tahoma" charset="0"/>
              </a:rPr>
              <a:t>Vesicles then are sent to various </a:t>
            </a:r>
            <a:r>
              <a:rPr lang="en-US" sz="2600" dirty="0" smtClean="0">
                <a:latin typeface="Tahoma" charset="0"/>
              </a:rPr>
              <a:t>locations (around / out of cell)</a:t>
            </a:r>
          </a:p>
          <a:p>
            <a:pPr lvl="1" eaLnBrk="1" hangingPunct="1">
              <a:lnSpc>
                <a:spcPct val="70000"/>
              </a:lnSpc>
              <a:defRPr/>
            </a:pPr>
            <a:r>
              <a:rPr lang="en-US" sz="2600" dirty="0" smtClean="0">
                <a:latin typeface="Tahoma" charset="0"/>
              </a:rPr>
              <a:t>“Finishing touches”</a:t>
            </a:r>
            <a:endParaRPr lang="en-US" sz="2600" dirty="0">
              <a:latin typeface="Tahoma" charset="0"/>
            </a:endParaRPr>
          </a:p>
          <a:p>
            <a:pPr lvl="1" eaLnBrk="1" hangingPunct="1">
              <a:lnSpc>
                <a:spcPct val="70000"/>
              </a:lnSpc>
              <a:defRPr/>
            </a:pPr>
            <a:r>
              <a:rPr lang="en-US" sz="2600" dirty="0">
                <a:latin typeface="Tahoma" charset="0"/>
              </a:rPr>
              <a:t>Create lysosomes</a:t>
            </a:r>
          </a:p>
          <a:p>
            <a:pPr>
              <a:defRPr/>
            </a:pPr>
            <a:endParaRPr lang="en-US" sz="2600" dirty="0">
              <a:effectLst/>
              <a:latin typeface="Tahoma" charset="0"/>
            </a:endParaRPr>
          </a:p>
        </p:txBody>
      </p:sp>
      <p:pic>
        <p:nvPicPr>
          <p:cNvPr id="849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05200"/>
            <a:ext cx="43434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49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2613025"/>
            <a:ext cx="4876800" cy="424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752061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blinds(horizontal)">
                                      <p:cBhvr>
                                        <p:cTn id="7" dur="500"/>
                                        <p:tgtEl>
                                          <p:spTgt spid="849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4995">
                                            <p:txEl>
                                              <p:pRg st="1" end="1"/>
                                            </p:txEl>
                                          </p:spTgt>
                                        </p:tgtEl>
                                        <p:attrNameLst>
                                          <p:attrName>style.visibility</p:attrName>
                                        </p:attrNameLst>
                                      </p:cBhvr>
                                      <p:to>
                                        <p:strVal val="visible"/>
                                      </p:to>
                                    </p:set>
                                    <p:animEffect transition="in" filter="blinds(horizontal)">
                                      <p:cBhvr>
                                        <p:cTn id="12" dur="500"/>
                                        <p:tgtEl>
                                          <p:spTgt spid="849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4995">
                                            <p:txEl>
                                              <p:pRg st="2" end="2"/>
                                            </p:txEl>
                                          </p:spTgt>
                                        </p:tgtEl>
                                        <p:attrNameLst>
                                          <p:attrName>style.visibility</p:attrName>
                                        </p:attrNameLst>
                                      </p:cBhvr>
                                      <p:to>
                                        <p:strVal val="visible"/>
                                      </p:to>
                                    </p:set>
                                    <p:animEffect transition="in" filter="blinds(horizontal)">
                                      <p:cBhvr>
                                        <p:cTn id="17" dur="500"/>
                                        <p:tgtEl>
                                          <p:spTgt spid="849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4995">
                                            <p:txEl>
                                              <p:pRg st="3" end="3"/>
                                            </p:txEl>
                                          </p:spTgt>
                                        </p:tgtEl>
                                        <p:attrNameLst>
                                          <p:attrName>style.visibility</p:attrName>
                                        </p:attrNameLst>
                                      </p:cBhvr>
                                      <p:to>
                                        <p:strVal val="visible"/>
                                      </p:to>
                                    </p:set>
                                    <p:animEffect transition="in" filter="blinds(horizontal)">
                                      <p:cBhvr>
                                        <p:cTn id="22" dur="500"/>
                                        <p:tgtEl>
                                          <p:spTgt spid="849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4995">
                                            <p:txEl>
                                              <p:pRg st="4" end="4"/>
                                            </p:txEl>
                                          </p:spTgt>
                                        </p:tgtEl>
                                        <p:attrNameLst>
                                          <p:attrName>style.visibility</p:attrName>
                                        </p:attrNameLst>
                                      </p:cBhvr>
                                      <p:to>
                                        <p:strVal val="visible"/>
                                      </p:to>
                                    </p:set>
                                    <p:animEffect transition="in" filter="blinds(horizontal)">
                                      <p:cBhvr>
                                        <p:cTn id="27" dur="500"/>
                                        <p:tgtEl>
                                          <p:spTgt spid="8499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4995">
                                            <p:txEl>
                                              <p:pRg st="5" end="5"/>
                                            </p:txEl>
                                          </p:spTgt>
                                        </p:tgtEl>
                                        <p:attrNameLst>
                                          <p:attrName>style.visibility</p:attrName>
                                        </p:attrNameLst>
                                      </p:cBhvr>
                                      <p:to>
                                        <p:strVal val="visible"/>
                                      </p:to>
                                    </p:set>
                                    <p:animEffect transition="in" filter="blinds(horizontal)">
                                      <p:cBhvr>
                                        <p:cTn id="32" dur="500"/>
                                        <p:tgtEl>
                                          <p:spTgt spid="849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12595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87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1201"/>
            <a:ext cx="7915275" cy="602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91454635"/>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1100" dirty="0" smtClean="0"/>
              <a:t>QUIZ REVIEW</a:t>
            </a:r>
            <a:endParaRPr lang="en-US" sz="11100" dirty="0"/>
          </a:p>
        </p:txBody>
      </p:sp>
    </p:spTree>
    <p:extLst>
      <p:ext uri="{BB962C8B-B14F-4D97-AF65-F5344CB8AC3E}">
        <p14:creationId xmlns:p14="http://schemas.microsoft.com/office/powerpoint/2010/main" val="78651624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277" y="5225"/>
            <a:ext cx="7816172" cy="649063"/>
          </a:xfrm>
        </p:spPr>
        <p:txBody>
          <a:bodyPr/>
          <a:lstStyle/>
          <a:p>
            <a:r>
              <a:rPr lang="en-US" dirty="0" smtClean="0"/>
              <a:t>Quiz Review</a:t>
            </a:r>
            <a:endParaRPr lang="en-US" dirty="0"/>
          </a:p>
        </p:txBody>
      </p:sp>
      <p:sp>
        <p:nvSpPr>
          <p:cNvPr id="3" name="Content Placeholder 2"/>
          <p:cNvSpPr>
            <a:spLocks noGrp="1"/>
          </p:cNvSpPr>
          <p:nvPr>
            <p:ph idx="1"/>
          </p:nvPr>
        </p:nvSpPr>
        <p:spPr>
          <a:xfrm>
            <a:off x="303276" y="654288"/>
            <a:ext cx="8681991" cy="6203712"/>
          </a:xfrm>
        </p:spPr>
        <p:txBody>
          <a:bodyPr>
            <a:normAutofit fontScale="92500" lnSpcReduction="20000"/>
          </a:bodyPr>
          <a:lstStyle/>
          <a:p>
            <a:pPr marL="571500" indent="-457200">
              <a:buClrTx/>
              <a:buFont typeface="+mj-lt"/>
              <a:buAutoNum type="arabicPeriod"/>
            </a:pPr>
            <a:r>
              <a:rPr lang="en-US" sz="2600" dirty="0" smtClean="0"/>
              <a:t>Name the three parts of the cell theory</a:t>
            </a:r>
          </a:p>
          <a:p>
            <a:pPr marL="571500" indent="-457200">
              <a:buClrTx/>
              <a:buFont typeface="+mj-lt"/>
              <a:buAutoNum type="arabicPeriod"/>
            </a:pPr>
            <a:r>
              <a:rPr lang="en-US" sz="2600" dirty="0" smtClean="0"/>
              <a:t>Characterize a prokaryotic cell</a:t>
            </a:r>
          </a:p>
          <a:p>
            <a:pPr marL="571500" indent="-457200">
              <a:buClrTx/>
              <a:buFont typeface="+mj-lt"/>
              <a:buAutoNum type="arabicPeriod"/>
            </a:pPr>
            <a:r>
              <a:rPr lang="en-US" sz="2600" dirty="0" smtClean="0"/>
              <a:t>Characterize a eukaryotic cell</a:t>
            </a:r>
          </a:p>
          <a:p>
            <a:pPr marL="571500" indent="-457200">
              <a:buClrTx/>
              <a:buFont typeface="+mj-lt"/>
              <a:buAutoNum type="arabicPeriod"/>
            </a:pPr>
            <a:r>
              <a:rPr lang="en-US" sz="2600" dirty="0" smtClean="0"/>
              <a:t>How does a microscope work?</a:t>
            </a:r>
          </a:p>
          <a:p>
            <a:pPr marL="571500" indent="-457200">
              <a:buClrTx/>
              <a:buFont typeface="+mj-lt"/>
              <a:buAutoNum type="arabicPeriod"/>
            </a:pPr>
            <a:r>
              <a:rPr lang="en-US" sz="2600" dirty="0" smtClean="0"/>
              <a:t>What is the “field of view”?</a:t>
            </a:r>
          </a:p>
          <a:p>
            <a:pPr marL="571500" indent="-457200">
              <a:buClrTx/>
              <a:buFont typeface="+mj-lt"/>
              <a:buAutoNum type="arabicPeriod"/>
            </a:pPr>
            <a:r>
              <a:rPr lang="en-US" sz="2600" dirty="0" smtClean="0"/>
              <a:t>Why do we use stains and false colors in microscopy?</a:t>
            </a:r>
          </a:p>
          <a:p>
            <a:pPr marL="571500" indent="-457200">
              <a:buClrTx/>
              <a:buFont typeface="+mj-lt"/>
              <a:buAutoNum type="arabicPeriod"/>
            </a:pPr>
            <a:r>
              <a:rPr lang="en-US" sz="2600" dirty="0" smtClean="0"/>
              <a:t>What does the shape or structure of a cell usually relate to?</a:t>
            </a:r>
          </a:p>
          <a:p>
            <a:pPr marL="571500" indent="-457200">
              <a:buClrTx/>
              <a:buFont typeface="+mj-lt"/>
              <a:buAutoNum type="arabicPeriod"/>
            </a:pPr>
            <a:r>
              <a:rPr lang="en-US" sz="2600" dirty="0" smtClean="0"/>
              <a:t>How do we think eukaryotic cells evolved?</a:t>
            </a:r>
          </a:p>
          <a:p>
            <a:pPr marL="571500" indent="-457200">
              <a:buClrTx/>
              <a:buFont typeface="+mj-lt"/>
              <a:buAutoNum type="arabicPeriod"/>
            </a:pPr>
            <a:r>
              <a:rPr lang="en-US" sz="2600" dirty="0" smtClean="0"/>
              <a:t>What is the function of the nucleus?</a:t>
            </a:r>
          </a:p>
          <a:p>
            <a:pPr marL="571500" indent="-457200">
              <a:buClrTx/>
              <a:buFont typeface="+mj-lt"/>
              <a:buAutoNum type="arabicPeriod"/>
            </a:pPr>
            <a:r>
              <a:rPr lang="en-US" sz="2600" dirty="0" smtClean="0"/>
              <a:t>How is the function of a vacuole different from a vesicle?</a:t>
            </a:r>
          </a:p>
          <a:p>
            <a:pPr marL="571500" indent="-457200">
              <a:buFont typeface="+mj-lt"/>
              <a:buAutoNum type="arabicPeriod"/>
            </a:pPr>
            <a:endParaRPr lang="en-US" sz="2400" dirty="0"/>
          </a:p>
        </p:txBody>
      </p:sp>
    </p:spTree>
    <p:extLst>
      <p:ext uri="{BB962C8B-B14F-4D97-AF65-F5344CB8AC3E}">
        <p14:creationId xmlns:p14="http://schemas.microsoft.com/office/powerpoint/2010/main" val="299802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086" y="0"/>
            <a:ext cx="8816913" cy="5943601"/>
          </a:xfrm>
        </p:spPr>
        <p:txBody>
          <a:bodyPr/>
          <a:lstStyle/>
          <a:p>
            <a:pPr marL="457200" indent="-457200">
              <a:buClrTx/>
              <a:buFont typeface="+mj-lt"/>
              <a:buAutoNum type="arabicPeriod" startAt="13"/>
            </a:pPr>
            <a:r>
              <a:rPr lang="en-US" dirty="0" smtClean="0"/>
              <a:t>What is the name of the covering of the nucleus?</a:t>
            </a:r>
          </a:p>
          <a:p>
            <a:pPr marL="457200" indent="-457200">
              <a:buClrTx/>
              <a:buFont typeface="+mj-lt"/>
              <a:buAutoNum type="arabicPeriod" startAt="13"/>
            </a:pPr>
            <a:r>
              <a:rPr lang="en-US" dirty="0" smtClean="0"/>
              <a:t>Why </a:t>
            </a:r>
            <a:r>
              <a:rPr lang="en-US" dirty="0"/>
              <a:t>are their “holes” or pores in the nuclear membrane?</a:t>
            </a:r>
          </a:p>
          <a:p>
            <a:pPr marL="457200" indent="-457200">
              <a:buClrTx/>
              <a:buFont typeface="+mj-lt"/>
              <a:buAutoNum type="arabicPeriod" startAt="13"/>
            </a:pPr>
            <a:r>
              <a:rPr lang="en-US" dirty="0" smtClean="0"/>
              <a:t>What </a:t>
            </a:r>
            <a:r>
              <a:rPr lang="en-US" dirty="0"/>
              <a:t>is the job of a lysosome</a:t>
            </a:r>
            <a:r>
              <a:rPr lang="en-US" dirty="0" smtClean="0"/>
              <a:t>?</a:t>
            </a:r>
          </a:p>
          <a:p>
            <a:pPr marL="457200" indent="-457200">
              <a:buClrTx/>
              <a:buFont typeface="+mj-lt"/>
              <a:buAutoNum type="arabicPeriod" startAt="13"/>
            </a:pPr>
            <a:r>
              <a:rPr lang="en-US" dirty="0" smtClean="0"/>
              <a:t>What is the theory of endosymbiosis?</a:t>
            </a:r>
          </a:p>
          <a:p>
            <a:pPr marL="457200" indent="-457200">
              <a:buClrTx/>
              <a:buFont typeface="+mj-lt"/>
              <a:buAutoNum type="arabicPeriod" startAt="13"/>
            </a:pPr>
            <a:r>
              <a:rPr lang="en-US" dirty="0" smtClean="0"/>
              <a:t>What is the function of cilia?</a:t>
            </a:r>
          </a:p>
          <a:p>
            <a:pPr marL="457200" indent="-457200">
              <a:buClrTx/>
              <a:buFont typeface="+mj-lt"/>
              <a:buAutoNum type="arabicPeriod" startAt="13"/>
            </a:pPr>
            <a:r>
              <a:rPr lang="en-US" dirty="0" smtClean="0"/>
              <a:t>What forms the structure of animal cells?</a:t>
            </a:r>
            <a:endParaRPr lang="en-US" dirty="0"/>
          </a:p>
        </p:txBody>
      </p:sp>
    </p:spTree>
    <p:extLst>
      <p:ext uri="{BB962C8B-B14F-4D97-AF65-F5344CB8AC3E}">
        <p14:creationId xmlns:p14="http://schemas.microsoft.com/office/powerpoint/2010/main" val="30221757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864511944"/>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12</a:t>
            </a:r>
            <a:r>
              <a:rPr lang="en-US" dirty="0" smtClean="0"/>
              <a:t>/3</a:t>
            </a:r>
            <a:endParaRPr lang="en-US" dirty="0"/>
          </a:p>
        </p:txBody>
      </p:sp>
      <p:sp>
        <p:nvSpPr>
          <p:cNvPr id="3" name="Content Placeholder 2"/>
          <p:cNvSpPr>
            <a:spLocks noGrp="1"/>
          </p:cNvSpPr>
          <p:nvPr>
            <p:ph idx="1"/>
          </p:nvPr>
        </p:nvSpPr>
        <p:spPr>
          <a:xfrm>
            <a:off x="549275" y="1638689"/>
            <a:ext cx="8042276" cy="4343400"/>
          </a:xfrm>
        </p:spPr>
        <p:txBody>
          <a:bodyPr/>
          <a:lstStyle/>
          <a:p>
            <a:r>
              <a:rPr lang="en-US" dirty="0" smtClean="0"/>
              <a:t>12/3 </a:t>
            </a:r>
            <a:r>
              <a:rPr lang="en-US" dirty="0" smtClean="0"/>
              <a:t>ATB </a:t>
            </a:r>
            <a:r>
              <a:rPr lang="en-US" dirty="0" smtClean="0">
                <a:sym typeface="Wingdings"/>
              </a:rPr>
              <a:t> What </a:t>
            </a:r>
            <a:r>
              <a:rPr lang="en-US" dirty="0" smtClean="0">
                <a:sym typeface="Wingdings"/>
              </a:rPr>
              <a:t>do ribosomes </a:t>
            </a:r>
            <a:r>
              <a:rPr lang="en-US" dirty="0" smtClean="0">
                <a:sym typeface="Wingdings"/>
              </a:rPr>
              <a:t>produce?</a:t>
            </a:r>
          </a:p>
          <a:p>
            <a:r>
              <a:rPr lang="en-US" u="sng" dirty="0" smtClean="0">
                <a:sym typeface="Wingdings"/>
              </a:rPr>
              <a:t>Today</a:t>
            </a:r>
            <a:r>
              <a:rPr lang="en-US" dirty="0" smtClean="0">
                <a:sym typeface="Wingdings"/>
              </a:rPr>
              <a:t>:</a:t>
            </a:r>
          </a:p>
          <a:p>
            <a:pPr lvl="1"/>
            <a:r>
              <a:rPr lang="en-US" dirty="0" smtClean="0">
                <a:sym typeface="Wingdings"/>
              </a:rPr>
              <a:t>Go </a:t>
            </a:r>
            <a:r>
              <a:rPr lang="en-US" dirty="0" smtClean="0">
                <a:sym typeface="Wingdings"/>
              </a:rPr>
              <a:t>over the </a:t>
            </a:r>
            <a:r>
              <a:rPr lang="en-US" dirty="0" smtClean="0">
                <a:sym typeface="Wingdings"/>
              </a:rPr>
              <a:t>quizzes</a:t>
            </a:r>
          </a:p>
          <a:p>
            <a:pPr lvl="1"/>
            <a:r>
              <a:rPr lang="en-US" dirty="0" smtClean="0">
                <a:sym typeface="Wingdings"/>
              </a:rPr>
              <a:t>Page 9 in notes</a:t>
            </a:r>
            <a:endParaRPr lang="en-US" dirty="0" smtClean="0">
              <a:sym typeface="Wingdings"/>
            </a:endParaRPr>
          </a:p>
          <a:p>
            <a:pPr lvl="2"/>
            <a:r>
              <a:rPr lang="en-US" dirty="0">
                <a:sym typeface="Wingdings"/>
              </a:rPr>
              <a:t>Review </a:t>
            </a:r>
            <a:r>
              <a:rPr lang="en-US" dirty="0" smtClean="0">
                <a:sym typeface="Wingdings"/>
              </a:rPr>
              <a:t>the cell information</a:t>
            </a:r>
          </a:p>
          <a:p>
            <a:pPr lvl="1"/>
            <a:endParaRPr lang="en-US" dirty="0">
              <a:sym typeface="Wingdings"/>
            </a:endParaRPr>
          </a:p>
          <a:p>
            <a:pPr lvl="1"/>
            <a:r>
              <a:rPr lang="en-US" dirty="0" smtClean="0">
                <a:sym typeface="Wingdings"/>
              </a:rPr>
              <a:t>Book assignment</a:t>
            </a:r>
          </a:p>
          <a:p>
            <a:pPr lvl="1"/>
            <a:endParaRPr lang="en-US" dirty="0">
              <a:sym typeface="Wingdings"/>
            </a:endParaRPr>
          </a:p>
          <a:p>
            <a:pPr lvl="1"/>
            <a:r>
              <a:rPr lang="en-US" dirty="0" smtClean="0">
                <a:sym typeface="Wingdings"/>
              </a:rPr>
              <a:t>TEST  FRIDAY?</a:t>
            </a:r>
            <a:endParaRPr lang="en-US" dirty="0"/>
          </a:p>
        </p:txBody>
      </p:sp>
    </p:spTree>
    <p:extLst>
      <p:ext uri="{BB962C8B-B14F-4D97-AF65-F5344CB8AC3E}">
        <p14:creationId xmlns:p14="http://schemas.microsoft.com/office/powerpoint/2010/main" val="2234022728"/>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 Assignment</a:t>
            </a:r>
            <a:endParaRPr lang="en-US" dirty="0"/>
          </a:p>
        </p:txBody>
      </p:sp>
      <p:sp>
        <p:nvSpPr>
          <p:cNvPr id="3" name="Content Placeholder 2"/>
          <p:cNvSpPr>
            <a:spLocks noGrp="1"/>
          </p:cNvSpPr>
          <p:nvPr>
            <p:ph idx="1"/>
          </p:nvPr>
        </p:nvSpPr>
        <p:spPr/>
        <p:txBody>
          <a:bodyPr>
            <a:normAutofit/>
          </a:bodyPr>
          <a:lstStyle/>
          <a:p>
            <a:r>
              <a:rPr lang="en-US" sz="4000" dirty="0" smtClean="0"/>
              <a:t>Page 205</a:t>
            </a:r>
          </a:p>
          <a:p>
            <a:r>
              <a:rPr lang="en-US" sz="4000" dirty="0" smtClean="0"/>
              <a:t>#1-5</a:t>
            </a:r>
          </a:p>
          <a:p>
            <a:pPr lvl="1"/>
            <a:r>
              <a:rPr lang="en-US" sz="3800" dirty="0" smtClean="0"/>
              <a:t>#1-4 we’ve covered</a:t>
            </a:r>
          </a:p>
          <a:p>
            <a:pPr lvl="1"/>
            <a:r>
              <a:rPr lang="en-US" sz="3800" dirty="0" smtClean="0"/>
              <a:t>#5 you will need to read about</a:t>
            </a:r>
          </a:p>
          <a:p>
            <a:pPr lvl="1"/>
            <a:endParaRPr lang="en-US" sz="3800" dirty="0"/>
          </a:p>
          <a:p>
            <a:pPr lvl="1"/>
            <a:r>
              <a:rPr lang="en-US" sz="3800" dirty="0" smtClean="0"/>
              <a:t>Due at end of period</a:t>
            </a:r>
            <a:endParaRPr lang="en-US" sz="3800" dirty="0"/>
          </a:p>
        </p:txBody>
      </p:sp>
    </p:spTree>
    <p:extLst>
      <p:ext uri="{BB962C8B-B14F-4D97-AF65-F5344CB8AC3E}">
        <p14:creationId xmlns:p14="http://schemas.microsoft.com/office/powerpoint/2010/main" val="48202373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12/4</a:t>
            </a:r>
            <a:endParaRPr lang="en-US" dirty="0"/>
          </a:p>
        </p:txBody>
      </p:sp>
      <p:sp>
        <p:nvSpPr>
          <p:cNvPr id="3" name="Content Placeholder 2"/>
          <p:cNvSpPr>
            <a:spLocks noGrp="1"/>
          </p:cNvSpPr>
          <p:nvPr>
            <p:ph idx="1"/>
          </p:nvPr>
        </p:nvSpPr>
        <p:spPr/>
        <p:txBody>
          <a:bodyPr/>
          <a:lstStyle/>
          <a:p>
            <a:r>
              <a:rPr lang="en-US" dirty="0" smtClean="0"/>
              <a:t>12/4 ATB </a:t>
            </a:r>
            <a:r>
              <a:rPr lang="en-US" dirty="0" smtClean="0">
                <a:sym typeface="Wingdings"/>
              </a:rPr>
              <a:t> What organelle is responsible for packaging newly made proteins into vesicles?</a:t>
            </a:r>
          </a:p>
          <a:p>
            <a:r>
              <a:rPr lang="en-US" dirty="0" smtClean="0">
                <a:sym typeface="Wingdings"/>
              </a:rPr>
              <a:t>Today:</a:t>
            </a:r>
          </a:p>
          <a:p>
            <a:pPr lvl="1"/>
            <a:r>
              <a:rPr lang="en-US" dirty="0" smtClean="0">
                <a:sym typeface="Wingdings"/>
              </a:rPr>
              <a:t>Finish the notes</a:t>
            </a:r>
          </a:p>
          <a:p>
            <a:pPr lvl="1"/>
            <a:r>
              <a:rPr lang="en-US" dirty="0" smtClean="0">
                <a:sym typeface="Wingdings"/>
              </a:rPr>
              <a:t>Label the animal / plant cell (you will have to do this on the test)</a:t>
            </a:r>
          </a:p>
          <a:p>
            <a:pPr lvl="1"/>
            <a:r>
              <a:rPr lang="en-US" dirty="0" smtClean="0">
                <a:sym typeface="Wingdings"/>
              </a:rPr>
              <a:t>Work on packet pages 12 and 13</a:t>
            </a:r>
          </a:p>
          <a:p>
            <a:pPr lvl="1"/>
            <a:endParaRPr lang="en-US" dirty="0"/>
          </a:p>
        </p:txBody>
      </p:sp>
    </p:spTree>
    <p:extLst>
      <p:ext uri="{BB962C8B-B14F-4D97-AF65-F5344CB8AC3E}">
        <p14:creationId xmlns:p14="http://schemas.microsoft.com/office/powerpoint/2010/main" val="29332617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sz="7500" dirty="0"/>
              <a:t>Organelles that Capture and Release Energy</a:t>
            </a:r>
            <a:br>
              <a:rPr lang="en-US" sz="7500" dirty="0"/>
            </a:br>
            <a:endParaRPr lang="en-US" sz="7500" dirty="0"/>
          </a:p>
        </p:txBody>
      </p:sp>
    </p:spTree>
    <p:extLst>
      <p:ext uri="{BB962C8B-B14F-4D97-AF65-F5344CB8AC3E}">
        <p14:creationId xmlns:p14="http://schemas.microsoft.com/office/powerpoint/2010/main" val="260998728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Cell Organelles Info – Read!</a:t>
            </a:r>
            <a:endParaRPr lang="en-US" dirty="0"/>
          </a:p>
        </p:txBody>
      </p:sp>
      <p:sp>
        <p:nvSpPr>
          <p:cNvPr id="3" name="Content Placeholder 2"/>
          <p:cNvSpPr>
            <a:spLocks noGrp="1"/>
          </p:cNvSpPr>
          <p:nvPr>
            <p:ph idx="1"/>
          </p:nvPr>
        </p:nvSpPr>
        <p:spPr>
          <a:xfrm>
            <a:off x="0" y="769751"/>
            <a:ext cx="8915400" cy="5093484"/>
          </a:xfrm>
        </p:spPr>
        <p:txBody>
          <a:bodyPr>
            <a:noAutofit/>
          </a:bodyPr>
          <a:lstStyle/>
          <a:p>
            <a:r>
              <a:rPr lang="en-US" sz="3000" dirty="0" smtClean="0"/>
              <a:t>Page 9 of the notes</a:t>
            </a:r>
          </a:p>
          <a:p>
            <a:r>
              <a:rPr lang="en-US" sz="3000" dirty="0" smtClean="0"/>
              <a:t>Get a book</a:t>
            </a:r>
          </a:p>
          <a:p>
            <a:r>
              <a:rPr lang="en-US" sz="3000" dirty="0" smtClean="0"/>
              <a:t>Starting on page 196 thru 205</a:t>
            </a:r>
          </a:p>
          <a:p>
            <a:r>
              <a:rPr lang="en-US" sz="3000" dirty="0" smtClean="0"/>
              <a:t>Read about the organelles / structures and answer the questions</a:t>
            </a:r>
          </a:p>
          <a:p>
            <a:r>
              <a:rPr lang="en-US" sz="3000" dirty="0" smtClean="0"/>
              <a:t>It would be best to use pencil so you can make changes --- we will go over these</a:t>
            </a:r>
          </a:p>
          <a:p>
            <a:r>
              <a:rPr lang="en-US" sz="3000" dirty="0" smtClean="0"/>
              <a:t>You will be assigned two or three at a time and then we will go over them.</a:t>
            </a:r>
          </a:p>
          <a:p>
            <a:r>
              <a:rPr lang="en-US" sz="3000" dirty="0" smtClean="0"/>
              <a:t>You need to complete #1-3 to start.</a:t>
            </a:r>
          </a:p>
        </p:txBody>
      </p:sp>
    </p:spTree>
    <p:extLst>
      <p:ext uri="{BB962C8B-B14F-4D97-AF65-F5344CB8AC3E}">
        <p14:creationId xmlns:p14="http://schemas.microsoft.com/office/powerpoint/2010/main" val="2834391616"/>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0" y="0"/>
            <a:ext cx="91440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lnSpc>
                <a:spcPct val="90000"/>
              </a:lnSpc>
              <a:defRPr/>
            </a:pPr>
            <a:r>
              <a:rPr lang="en-US" sz="2400" u="sng" dirty="0" smtClean="0">
                <a:latin typeface="Tahoma" charset="0"/>
                <a:cs typeface="+mn-cs"/>
              </a:rPr>
              <a:t>Chloroplast</a:t>
            </a:r>
            <a:r>
              <a:rPr lang="en-US" sz="2400" dirty="0" smtClean="0">
                <a:latin typeface="Tahoma" charset="0"/>
                <a:cs typeface="+mn-cs"/>
              </a:rPr>
              <a:t> </a:t>
            </a:r>
            <a:r>
              <a:rPr lang="en-US" sz="2400" dirty="0">
                <a:latin typeface="Tahoma" charset="0"/>
                <a:cs typeface="+mn-cs"/>
              </a:rPr>
              <a:t>– </a:t>
            </a:r>
          </a:p>
          <a:p>
            <a:pPr lvl="1" eaLnBrk="1" hangingPunct="1">
              <a:lnSpc>
                <a:spcPct val="90000"/>
              </a:lnSpc>
              <a:defRPr/>
            </a:pPr>
            <a:r>
              <a:rPr lang="en-US" sz="2400" dirty="0" smtClean="0">
                <a:latin typeface="Tahoma" charset="0"/>
              </a:rPr>
              <a:t>What can they be compared to?  </a:t>
            </a:r>
          </a:p>
          <a:p>
            <a:pPr lvl="2">
              <a:lnSpc>
                <a:spcPct val="90000"/>
              </a:lnSpc>
              <a:defRPr/>
            </a:pPr>
            <a:r>
              <a:rPr lang="en-US" dirty="0" smtClean="0">
                <a:latin typeface="Tahoma" charset="0"/>
              </a:rPr>
              <a:t>Solar panels</a:t>
            </a:r>
            <a:endParaRPr lang="en-US" dirty="0" smtClean="0">
              <a:latin typeface="Tahoma" charset="0"/>
            </a:endParaRPr>
          </a:p>
          <a:p>
            <a:pPr lvl="1" eaLnBrk="1" hangingPunct="1">
              <a:lnSpc>
                <a:spcPct val="90000"/>
              </a:lnSpc>
              <a:defRPr/>
            </a:pPr>
            <a:r>
              <a:rPr lang="en-US" sz="2400" dirty="0" smtClean="0">
                <a:latin typeface="Tahoma" charset="0"/>
              </a:rPr>
              <a:t>Membrane </a:t>
            </a:r>
            <a:r>
              <a:rPr lang="en-US" sz="2400" dirty="0" smtClean="0">
                <a:latin typeface="Tahoma" charset="0"/>
              </a:rPr>
              <a:t>bound </a:t>
            </a:r>
            <a:r>
              <a:rPr lang="en-US" sz="2400" dirty="0" smtClean="0">
                <a:latin typeface="Tahoma" charset="0"/>
              </a:rPr>
              <a:t>organelle</a:t>
            </a:r>
          </a:p>
          <a:p>
            <a:pPr lvl="1" eaLnBrk="1" hangingPunct="1">
              <a:lnSpc>
                <a:spcPct val="90000"/>
              </a:lnSpc>
              <a:defRPr/>
            </a:pPr>
            <a:r>
              <a:rPr lang="en-US" sz="2400" u="sng" dirty="0" smtClean="0">
                <a:latin typeface="Tahoma" charset="0"/>
              </a:rPr>
              <a:t>Function</a:t>
            </a:r>
            <a:r>
              <a:rPr lang="en-US" sz="2400" dirty="0" smtClean="0">
                <a:latin typeface="Tahoma" charset="0"/>
              </a:rPr>
              <a:t>:</a:t>
            </a:r>
            <a:endParaRPr lang="en-US" sz="2400" dirty="0" smtClean="0">
              <a:latin typeface="Tahoma" charset="0"/>
            </a:endParaRPr>
          </a:p>
          <a:p>
            <a:pPr lvl="1" eaLnBrk="1" hangingPunct="1">
              <a:lnSpc>
                <a:spcPct val="90000"/>
              </a:lnSpc>
              <a:defRPr/>
            </a:pPr>
            <a:r>
              <a:rPr lang="en-US" sz="2400" dirty="0" smtClean="0">
                <a:latin typeface="Tahoma" charset="0"/>
              </a:rPr>
              <a:t>Use </a:t>
            </a:r>
            <a:r>
              <a:rPr lang="en-US" sz="2400" dirty="0">
                <a:latin typeface="Tahoma" charset="0"/>
              </a:rPr>
              <a:t>light </a:t>
            </a:r>
            <a:r>
              <a:rPr lang="en-US" sz="2400" dirty="0" smtClean="0">
                <a:latin typeface="Tahoma" charset="0"/>
              </a:rPr>
              <a:t>energy </a:t>
            </a:r>
            <a:r>
              <a:rPr lang="en-US" sz="2400" dirty="0" smtClean="0">
                <a:latin typeface="Tahoma" charset="0"/>
              </a:rPr>
              <a:t>to make chemical energy (carbohydrates) through photosynthesis</a:t>
            </a:r>
          </a:p>
          <a:p>
            <a:pPr eaLnBrk="1" hangingPunct="1">
              <a:lnSpc>
                <a:spcPct val="90000"/>
              </a:lnSpc>
              <a:defRPr/>
            </a:pPr>
            <a:r>
              <a:rPr lang="en-US" sz="2400" u="sng" dirty="0" smtClean="0">
                <a:latin typeface="Tahoma" charset="0"/>
                <a:cs typeface="+mn-cs"/>
              </a:rPr>
              <a:t>Chlorophyll</a:t>
            </a:r>
            <a:r>
              <a:rPr lang="en-US" sz="2400" dirty="0" smtClean="0">
                <a:latin typeface="Tahoma" charset="0"/>
                <a:cs typeface="+mn-cs"/>
              </a:rPr>
              <a:t> </a:t>
            </a:r>
            <a:r>
              <a:rPr lang="en-US" sz="2400" dirty="0">
                <a:latin typeface="Tahoma" charset="0"/>
                <a:cs typeface="+mn-cs"/>
              </a:rPr>
              <a:t>–</a:t>
            </a:r>
          </a:p>
          <a:p>
            <a:pPr lvl="1" eaLnBrk="1" hangingPunct="1">
              <a:lnSpc>
                <a:spcPct val="90000"/>
              </a:lnSpc>
              <a:defRPr/>
            </a:pPr>
            <a:r>
              <a:rPr lang="en-US" sz="2400" dirty="0">
                <a:latin typeface="Tahoma" charset="0"/>
              </a:rPr>
              <a:t>green pigment that absorbs light energy in plants</a:t>
            </a:r>
          </a:p>
          <a:p>
            <a:pPr>
              <a:lnSpc>
                <a:spcPct val="90000"/>
              </a:lnSpc>
              <a:defRPr/>
            </a:pPr>
            <a:endParaRPr lang="en-US" sz="2800" dirty="0">
              <a:effectLst/>
              <a:latin typeface="Tahoma" charset="0"/>
              <a:cs typeface="+mn-cs"/>
            </a:endParaRPr>
          </a:p>
          <a:p>
            <a:pPr>
              <a:lnSpc>
                <a:spcPct val="90000"/>
              </a:lnSpc>
              <a:defRPr/>
            </a:pPr>
            <a:endParaRPr lang="en-US" sz="2800" dirty="0">
              <a:effectLst/>
              <a:latin typeface="Tahoma" charset="0"/>
              <a:cs typeface="+mn-cs"/>
            </a:endParaRPr>
          </a:p>
        </p:txBody>
      </p:sp>
      <p:pic>
        <p:nvPicPr>
          <p:cNvPr id="604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4540250"/>
            <a:ext cx="2486025" cy="231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04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72000"/>
            <a:ext cx="3048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576526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checkerboard(across)">
                                      <p:cBhvr>
                                        <p:cTn id="7" dur="500"/>
                                        <p:tgtEl>
                                          <p:spTgt spid="604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0419">
                                            <p:txEl>
                                              <p:pRg st="1" end="1"/>
                                            </p:txEl>
                                          </p:spTgt>
                                        </p:tgtEl>
                                        <p:attrNameLst>
                                          <p:attrName>style.visibility</p:attrName>
                                        </p:attrNameLst>
                                      </p:cBhvr>
                                      <p:to>
                                        <p:strVal val="visible"/>
                                      </p:to>
                                    </p:set>
                                    <p:animEffect transition="in" filter="checkerboard(across)">
                                      <p:cBhvr>
                                        <p:cTn id="12" dur="500"/>
                                        <p:tgtEl>
                                          <p:spTgt spid="604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Effect transition="in" filter="checkerboard(across)">
                                      <p:cBhvr>
                                        <p:cTn id="17" dur="500"/>
                                        <p:tgtEl>
                                          <p:spTgt spid="604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0419">
                                            <p:txEl>
                                              <p:pRg st="3" end="3"/>
                                            </p:txEl>
                                          </p:spTgt>
                                        </p:tgtEl>
                                        <p:attrNameLst>
                                          <p:attrName>style.visibility</p:attrName>
                                        </p:attrNameLst>
                                      </p:cBhvr>
                                      <p:to>
                                        <p:strVal val="visible"/>
                                      </p:to>
                                    </p:set>
                                    <p:animEffect transition="in" filter="checkerboard(across)">
                                      <p:cBhvr>
                                        <p:cTn id="22" dur="500"/>
                                        <p:tgtEl>
                                          <p:spTgt spid="604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0419">
                                            <p:txEl>
                                              <p:pRg st="4" end="4"/>
                                            </p:txEl>
                                          </p:spTgt>
                                        </p:tgtEl>
                                        <p:attrNameLst>
                                          <p:attrName>style.visibility</p:attrName>
                                        </p:attrNameLst>
                                      </p:cBhvr>
                                      <p:to>
                                        <p:strVal val="visible"/>
                                      </p:to>
                                    </p:set>
                                    <p:animEffect transition="in" filter="checkerboard(across)">
                                      <p:cBhvr>
                                        <p:cTn id="27" dur="500"/>
                                        <p:tgtEl>
                                          <p:spTgt spid="6041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60419">
                                            <p:txEl>
                                              <p:pRg st="5" end="5"/>
                                            </p:txEl>
                                          </p:spTgt>
                                        </p:tgtEl>
                                        <p:attrNameLst>
                                          <p:attrName>style.visibility</p:attrName>
                                        </p:attrNameLst>
                                      </p:cBhvr>
                                      <p:to>
                                        <p:strVal val="visible"/>
                                      </p:to>
                                    </p:set>
                                    <p:animEffect transition="in" filter="checkerboard(across)">
                                      <p:cBhvr>
                                        <p:cTn id="32" dur="500"/>
                                        <p:tgtEl>
                                          <p:spTgt spid="6041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60419">
                                            <p:txEl>
                                              <p:pRg st="6" end="6"/>
                                            </p:txEl>
                                          </p:spTgt>
                                        </p:tgtEl>
                                        <p:attrNameLst>
                                          <p:attrName>style.visibility</p:attrName>
                                        </p:attrNameLst>
                                      </p:cBhvr>
                                      <p:to>
                                        <p:strVal val="visible"/>
                                      </p:to>
                                    </p:set>
                                    <p:animEffect transition="in" filter="checkerboard(across)">
                                      <p:cBhvr>
                                        <p:cTn id="37" dur="500"/>
                                        <p:tgtEl>
                                          <p:spTgt spid="6041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60419">
                                            <p:txEl>
                                              <p:pRg st="7" end="7"/>
                                            </p:txEl>
                                          </p:spTgt>
                                        </p:tgtEl>
                                        <p:attrNameLst>
                                          <p:attrName>style.visibility</p:attrName>
                                        </p:attrNameLst>
                                      </p:cBhvr>
                                      <p:to>
                                        <p:strVal val="visible"/>
                                      </p:to>
                                    </p:set>
                                    <p:animEffect transition="in" filter="checkerboard(across)">
                                      <p:cBhvr>
                                        <p:cTn id="42" dur="500"/>
                                        <p:tgtEl>
                                          <p:spTgt spid="604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nSpc>
                <a:spcPct val="90000"/>
              </a:lnSpc>
              <a:defRPr/>
            </a:pPr>
            <a:r>
              <a:rPr lang="en-US" dirty="0">
                <a:solidFill>
                  <a:srgbClr val="0000FF"/>
                </a:solidFill>
                <a:latin typeface="Tahoma" charset="0"/>
              </a:rPr>
              <a:t>Plastid – </a:t>
            </a:r>
            <a:endParaRPr lang="en-US" dirty="0" smtClean="0">
              <a:solidFill>
                <a:srgbClr val="0000FF"/>
              </a:solidFill>
              <a:latin typeface="Tahoma" charset="0"/>
            </a:endParaRPr>
          </a:p>
          <a:p>
            <a:pPr>
              <a:lnSpc>
                <a:spcPct val="90000"/>
              </a:lnSpc>
              <a:defRPr/>
            </a:pPr>
            <a:r>
              <a:rPr lang="en-US" sz="2400" dirty="0" smtClean="0">
                <a:solidFill>
                  <a:srgbClr val="0000FF"/>
                </a:solidFill>
                <a:latin typeface="Tahoma" charset="0"/>
              </a:rPr>
              <a:t>plant </a:t>
            </a:r>
            <a:r>
              <a:rPr lang="en-US" sz="2400" dirty="0">
                <a:solidFill>
                  <a:srgbClr val="0000FF"/>
                </a:solidFill>
                <a:latin typeface="Tahoma" charset="0"/>
              </a:rPr>
              <a:t>organelles that have their own DNA and perform specific functions (Example:  Chloroplasts</a:t>
            </a:r>
            <a:r>
              <a:rPr lang="en-US" sz="2400" dirty="0" smtClean="0">
                <a:solidFill>
                  <a:srgbClr val="0000FF"/>
                </a:solidFill>
                <a:latin typeface="Tahoma" charset="0"/>
              </a:rPr>
              <a:t>)</a:t>
            </a:r>
          </a:p>
          <a:p>
            <a:pPr lvl="1">
              <a:lnSpc>
                <a:spcPct val="90000"/>
              </a:lnSpc>
              <a:defRPr/>
            </a:pPr>
            <a:r>
              <a:rPr lang="en-US" sz="2400" dirty="0">
                <a:solidFill>
                  <a:srgbClr val="0000FF"/>
                </a:solidFill>
                <a:latin typeface="Tahoma" charset="0"/>
              </a:rPr>
              <a:t>Thylakoids – </a:t>
            </a:r>
          </a:p>
          <a:p>
            <a:pPr lvl="1">
              <a:lnSpc>
                <a:spcPct val="90000"/>
              </a:lnSpc>
              <a:defRPr/>
            </a:pPr>
            <a:r>
              <a:rPr lang="en-US" sz="2400" dirty="0">
                <a:solidFill>
                  <a:srgbClr val="0000FF"/>
                </a:solidFill>
                <a:latin typeface="Tahoma" charset="0"/>
              </a:rPr>
              <a:t>flat membranous sacs that contain chlorophyll (where photosynthesis takes place)</a:t>
            </a:r>
          </a:p>
          <a:p>
            <a:pPr>
              <a:lnSpc>
                <a:spcPct val="90000"/>
              </a:lnSpc>
              <a:defRPr/>
            </a:pPr>
            <a:endParaRPr lang="en-US" sz="2400" dirty="0">
              <a:solidFill>
                <a:srgbClr val="0000FF"/>
              </a:solidFill>
              <a:latin typeface="Tahoma" charset="0"/>
            </a:endParaRPr>
          </a:p>
        </p:txBody>
      </p:sp>
    </p:spTree>
    <p:extLst>
      <p:ext uri="{BB962C8B-B14F-4D97-AF65-F5344CB8AC3E}">
        <p14:creationId xmlns:p14="http://schemas.microsoft.com/office/powerpoint/2010/main" val="995064082"/>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14336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897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50450"/>
            <a:ext cx="7992041" cy="580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57929747"/>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a:xfrm>
            <a:off x="0" y="0"/>
            <a:ext cx="9144000" cy="5791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lnSpc>
                <a:spcPct val="70000"/>
              </a:lnSpc>
              <a:defRPr/>
            </a:pPr>
            <a:r>
              <a:rPr lang="en-US" sz="2600" u="sng" dirty="0">
                <a:latin typeface="Tahoma" charset="0"/>
              </a:rPr>
              <a:t>Mitochondria</a:t>
            </a:r>
            <a:r>
              <a:rPr lang="en-US" sz="2600" dirty="0">
                <a:latin typeface="Tahoma" charset="0"/>
              </a:rPr>
              <a:t> – </a:t>
            </a:r>
            <a:endParaRPr lang="en-US" sz="2600" dirty="0" smtClean="0">
              <a:latin typeface="Tahoma" charset="0"/>
            </a:endParaRPr>
          </a:p>
          <a:p>
            <a:pPr lvl="1">
              <a:lnSpc>
                <a:spcPct val="70000"/>
              </a:lnSpc>
              <a:defRPr/>
            </a:pPr>
            <a:r>
              <a:rPr lang="en-US" sz="2600" dirty="0" smtClean="0">
                <a:latin typeface="Tahoma" charset="0"/>
              </a:rPr>
              <a:t>Can be compared to a </a:t>
            </a:r>
            <a:r>
              <a:rPr lang="en-US" sz="2600" u="sng" dirty="0" smtClean="0">
                <a:latin typeface="Tahoma" charset="0"/>
              </a:rPr>
              <a:t>power plant</a:t>
            </a:r>
            <a:r>
              <a:rPr lang="en-US" sz="2600" dirty="0" smtClean="0">
                <a:latin typeface="Tahoma" charset="0"/>
              </a:rPr>
              <a:t> (</a:t>
            </a:r>
            <a:r>
              <a:rPr lang="en-US" sz="2600" dirty="0" smtClean="0">
                <a:latin typeface="Tahoma" charset="0"/>
              </a:rPr>
              <a:t>“</a:t>
            </a:r>
            <a:r>
              <a:rPr lang="en-US" sz="2600" dirty="0" smtClean="0">
                <a:latin typeface="Tahoma" charset="0"/>
              </a:rPr>
              <a:t>Power house” of the </a:t>
            </a:r>
            <a:r>
              <a:rPr lang="en-US" sz="2600" dirty="0" smtClean="0">
                <a:latin typeface="Tahoma" charset="0"/>
              </a:rPr>
              <a:t>cell)</a:t>
            </a:r>
          </a:p>
          <a:p>
            <a:pPr lvl="1">
              <a:lnSpc>
                <a:spcPct val="70000"/>
              </a:lnSpc>
              <a:defRPr/>
            </a:pPr>
            <a:r>
              <a:rPr lang="en-US" sz="2600" dirty="0">
                <a:latin typeface="Tahoma" charset="0"/>
              </a:rPr>
              <a:t>Membrane bound organelle </a:t>
            </a:r>
            <a:endParaRPr lang="en-US" sz="2600" dirty="0" smtClean="0">
              <a:latin typeface="Tahoma" charset="0"/>
            </a:endParaRPr>
          </a:p>
          <a:p>
            <a:pPr lvl="1">
              <a:lnSpc>
                <a:spcPct val="70000"/>
              </a:lnSpc>
              <a:defRPr/>
            </a:pPr>
            <a:r>
              <a:rPr lang="en-US" sz="2600" u="sng" dirty="0" smtClean="0">
                <a:latin typeface="Tahoma" charset="0"/>
              </a:rPr>
              <a:t>Function</a:t>
            </a:r>
            <a:r>
              <a:rPr lang="en-US" sz="2600" dirty="0" smtClean="0">
                <a:latin typeface="Tahoma" charset="0"/>
              </a:rPr>
              <a:t>:</a:t>
            </a:r>
            <a:endParaRPr lang="en-US" sz="2600" dirty="0" smtClean="0">
              <a:latin typeface="Tahoma" charset="0"/>
            </a:endParaRPr>
          </a:p>
          <a:p>
            <a:pPr lvl="1">
              <a:lnSpc>
                <a:spcPct val="70000"/>
              </a:lnSpc>
              <a:defRPr/>
            </a:pPr>
            <a:r>
              <a:rPr lang="en-US" sz="2600" dirty="0" smtClean="0">
                <a:latin typeface="Tahoma" charset="0"/>
              </a:rPr>
              <a:t>Takes organic </a:t>
            </a:r>
            <a:r>
              <a:rPr lang="en-US" sz="2600" dirty="0" smtClean="0">
                <a:latin typeface="Tahoma" charset="0"/>
              </a:rPr>
              <a:t>molecules (ex: carbohydrates) </a:t>
            </a:r>
            <a:r>
              <a:rPr lang="en-US" sz="2600" dirty="0">
                <a:latin typeface="Tahoma" charset="0"/>
              </a:rPr>
              <a:t>and </a:t>
            </a:r>
            <a:r>
              <a:rPr lang="en-US" sz="2600" dirty="0" smtClean="0">
                <a:latin typeface="Tahoma" charset="0"/>
              </a:rPr>
              <a:t>makes energy ( </a:t>
            </a:r>
            <a:r>
              <a:rPr lang="en-US" sz="2600" b="1" u="sng" dirty="0">
                <a:solidFill>
                  <a:schemeClr val="accent1"/>
                </a:solidFill>
                <a:latin typeface="Tahoma" charset="0"/>
              </a:rPr>
              <a:t>ATP</a:t>
            </a:r>
            <a:r>
              <a:rPr lang="en-US" sz="2600" dirty="0">
                <a:latin typeface="Tahoma" charset="0"/>
              </a:rPr>
              <a:t> </a:t>
            </a:r>
            <a:r>
              <a:rPr lang="en-US" sz="2600" dirty="0" smtClean="0">
                <a:latin typeface="Tahoma" charset="0"/>
              </a:rPr>
              <a:t>- adenosine </a:t>
            </a:r>
            <a:r>
              <a:rPr lang="en-US" sz="2600" dirty="0">
                <a:latin typeface="Tahoma" charset="0"/>
              </a:rPr>
              <a:t>triphosphate)</a:t>
            </a:r>
          </a:p>
          <a:p>
            <a:pPr marL="342900" lvl="2">
              <a:lnSpc>
                <a:spcPct val="70000"/>
              </a:lnSpc>
              <a:buClr>
                <a:schemeClr val="accent1"/>
              </a:buClr>
              <a:defRPr/>
            </a:pPr>
            <a:r>
              <a:rPr lang="en-US" sz="2600" dirty="0">
                <a:solidFill>
                  <a:srgbClr val="0000FF"/>
                </a:solidFill>
                <a:latin typeface="Tahoma" charset="0"/>
              </a:rPr>
              <a:t>Inner membrane has many folds for reactions to occur (called cristae</a:t>
            </a:r>
            <a:r>
              <a:rPr lang="en-US" sz="2600" dirty="0" smtClean="0">
                <a:solidFill>
                  <a:srgbClr val="0000FF"/>
                </a:solidFill>
                <a:latin typeface="Tahoma" charset="0"/>
              </a:rPr>
              <a:t>)</a:t>
            </a:r>
            <a:endParaRPr lang="en-US" sz="2600" dirty="0" smtClean="0">
              <a:latin typeface="Tahoma" charset="0"/>
            </a:endParaRPr>
          </a:p>
          <a:p>
            <a:pPr eaLnBrk="1" hangingPunct="1">
              <a:lnSpc>
                <a:spcPct val="70000"/>
              </a:lnSpc>
              <a:defRPr/>
            </a:pPr>
            <a:r>
              <a:rPr lang="en-US" sz="2600" dirty="0" smtClean="0">
                <a:latin typeface="Tahoma" charset="0"/>
              </a:rPr>
              <a:t>Which </a:t>
            </a:r>
            <a:r>
              <a:rPr lang="en-US" sz="2600" dirty="0">
                <a:latin typeface="Tahoma" charset="0"/>
              </a:rPr>
              <a:t>cells would you think have the most mitochondria? </a:t>
            </a:r>
          </a:p>
          <a:p>
            <a:pPr lvl="1" eaLnBrk="1" hangingPunct="1">
              <a:lnSpc>
                <a:spcPct val="70000"/>
              </a:lnSpc>
              <a:defRPr/>
            </a:pPr>
            <a:r>
              <a:rPr lang="en-US" sz="2600" dirty="0">
                <a:latin typeface="Tahoma" charset="0"/>
              </a:rPr>
              <a:t>Muscle cells</a:t>
            </a:r>
          </a:p>
          <a:p>
            <a:pPr>
              <a:defRPr/>
            </a:pPr>
            <a:endParaRPr lang="en-US" sz="2600" dirty="0">
              <a:effectLst/>
              <a:latin typeface="Tahoma" charset="0"/>
            </a:endParaRPr>
          </a:p>
          <a:p>
            <a:pPr>
              <a:defRPr/>
            </a:pPr>
            <a:endParaRPr lang="en-US" sz="2600" dirty="0">
              <a:effectLst/>
              <a:latin typeface="Tahoma" charset="0"/>
            </a:endParaRPr>
          </a:p>
        </p:txBody>
      </p:sp>
      <p:pic>
        <p:nvPicPr>
          <p:cNvPr id="573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3488" y="3962400"/>
            <a:ext cx="2830512"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73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8138" y="3505200"/>
            <a:ext cx="3236912"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544719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checkerboard(across)">
                                      <p:cBhvr>
                                        <p:cTn id="7" dur="500"/>
                                        <p:tgtEl>
                                          <p:spTgt spid="573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checkerboard(across)">
                                      <p:cBhvr>
                                        <p:cTn id="12" dur="500"/>
                                        <p:tgtEl>
                                          <p:spTgt spid="573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7347">
                                            <p:txEl>
                                              <p:pRg st="2" end="2"/>
                                            </p:txEl>
                                          </p:spTgt>
                                        </p:tgtEl>
                                        <p:attrNameLst>
                                          <p:attrName>style.visibility</p:attrName>
                                        </p:attrNameLst>
                                      </p:cBhvr>
                                      <p:to>
                                        <p:strVal val="visible"/>
                                      </p:to>
                                    </p:set>
                                    <p:animEffect transition="in" filter="checkerboard(across)">
                                      <p:cBhvr>
                                        <p:cTn id="17" dur="500"/>
                                        <p:tgtEl>
                                          <p:spTgt spid="573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7347">
                                            <p:txEl>
                                              <p:pRg st="3" end="3"/>
                                            </p:txEl>
                                          </p:spTgt>
                                        </p:tgtEl>
                                        <p:attrNameLst>
                                          <p:attrName>style.visibility</p:attrName>
                                        </p:attrNameLst>
                                      </p:cBhvr>
                                      <p:to>
                                        <p:strVal val="visible"/>
                                      </p:to>
                                    </p:set>
                                    <p:animEffect transition="in" filter="checkerboard(across)">
                                      <p:cBhvr>
                                        <p:cTn id="22" dur="500"/>
                                        <p:tgtEl>
                                          <p:spTgt spid="573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7347">
                                            <p:txEl>
                                              <p:pRg st="4" end="4"/>
                                            </p:txEl>
                                          </p:spTgt>
                                        </p:tgtEl>
                                        <p:attrNameLst>
                                          <p:attrName>style.visibility</p:attrName>
                                        </p:attrNameLst>
                                      </p:cBhvr>
                                      <p:to>
                                        <p:strVal val="visible"/>
                                      </p:to>
                                    </p:set>
                                    <p:animEffect transition="in" filter="checkerboard(across)">
                                      <p:cBhvr>
                                        <p:cTn id="27" dur="500"/>
                                        <p:tgtEl>
                                          <p:spTgt spid="573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57347">
                                            <p:txEl>
                                              <p:pRg st="5" end="5"/>
                                            </p:txEl>
                                          </p:spTgt>
                                        </p:tgtEl>
                                        <p:attrNameLst>
                                          <p:attrName>style.visibility</p:attrName>
                                        </p:attrNameLst>
                                      </p:cBhvr>
                                      <p:to>
                                        <p:strVal val="visible"/>
                                      </p:to>
                                    </p:set>
                                    <p:animEffect transition="in" filter="checkerboard(across)">
                                      <p:cBhvr>
                                        <p:cTn id="32" dur="500"/>
                                        <p:tgtEl>
                                          <p:spTgt spid="5734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57347">
                                            <p:txEl>
                                              <p:pRg st="6" end="6"/>
                                            </p:txEl>
                                          </p:spTgt>
                                        </p:tgtEl>
                                        <p:attrNameLst>
                                          <p:attrName>style.visibility</p:attrName>
                                        </p:attrNameLst>
                                      </p:cBhvr>
                                      <p:to>
                                        <p:strVal val="visible"/>
                                      </p:to>
                                    </p:set>
                                    <p:animEffect transition="in" filter="checkerboard(across)">
                                      <p:cBhvr>
                                        <p:cTn id="37" dur="500"/>
                                        <p:tgtEl>
                                          <p:spTgt spid="5734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57347">
                                            <p:txEl>
                                              <p:pRg st="7" end="7"/>
                                            </p:txEl>
                                          </p:spTgt>
                                        </p:tgtEl>
                                        <p:attrNameLst>
                                          <p:attrName>style.visibility</p:attrName>
                                        </p:attrNameLst>
                                      </p:cBhvr>
                                      <p:to>
                                        <p:strVal val="visible"/>
                                      </p:to>
                                    </p:set>
                                    <p:animEffect transition="in" filter="checkerboard(across)">
                                      <p:cBhvr>
                                        <p:cTn id="42" dur="500"/>
                                        <p:tgtEl>
                                          <p:spTgt spid="5734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r>
              <a:rPr lang="en-US" sz="10000" dirty="0"/>
              <a:t>Cell Boundaries</a:t>
            </a:r>
            <a:endParaRPr lang="en-US" sz="10000" dirty="0"/>
          </a:p>
        </p:txBody>
      </p:sp>
    </p:spTree>
    <p:extLst>
      <p:ext uri="{BB962C8B-B14F-4D97-AF65-F5344CB8AC3E}">
        <p14:creationId xmlns:p14="http://schemas.microsoft.com/office/powerpoint/2010/main" val="63226692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noChangeArrowheads="1"/>
          </p:cNvSpPr>
          <p:nvPr>
            <p:ph idx="1"/>
          </p:nvPr>
        </p:nvSpPr>
        <p:spPr>
          <a:xfrm>
            <a:off x="304800" y="38100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lnSpc>
                <a:spcPct val="70000"/>
              </a:lnSpc>
              <a:defRPr/>
            </a:pPr>
            <a:r>
              <a:rPr lang="en-US" sz="2800" u="sng" dirty="0">
                <a:latin typeface="Tahoma" charset="0"/>
              </a:rPr>
              <a:t>Cell wall </a:t>
            </a:r>
            <a:r>
              <a:rPr lang="en-US" sz="2800" dirty="0">
                <a:latin typeface="Tahoma" charset="0"/>
              </a:rPr>
              <a:t>– </a:t>
            </a:r>
            <a:endParaRPr lang="en-US" sz="2800" dirty="0" smtClean="0">
              <a:latin typeface="Tahoma" charset="0"/>
            </a:endParaRPr>
          </a:p>
          <a:p>
            <a:pPr lvl="1">
              <a:lnSpc>
                <a:spcPct val="70000"/>
              </a:lnSpc>
              <a:defRPr/>
            </a:pPr>
            <a:r>
              <a:rPr lang="en-US" sz="2800" dirty="0">
                <a:latin typeface="Tahoma" charset="0"/>
              </a:rPr>
              <a:t>Rigid layer found outside plasma </a:t>
            </a:r>
            <a:r>
              <a:rPr lang="en-US" sz="2800" dirty="0" smtClean="0">
                <a:latin typeface="Tahoma" charset="0"/>
              </a:rPr>
              <a:t>membrane</a:t>
            </a:r>
            <a:endParaRPr lang="en-US" sz="2800" dirty="0" smtClean="0">
              <a:latin typeface="Tahoma" charset="0"/>
            </a:endParaRPr>
          </a:p>
          <a:p>
            <a:pPr lvl="1" eaLnBrk="1" hangingPunct="1">
              <a:lnSpc>
                <a:spcPct val="70000"/>
              </a:lnSpc>
              <a:defRPr/>
            </a:pPr>
            <a:r>
              <a:rPr lang="en-US" sz="2800" u="sng" dirty="0" smtClean="0">
                <a:latin typeface="Tahoma" charset="0"/>
              </a:rPr>
              <a:t>Function</a:t>
            </a:r>
            <a:r>
              <a:rPr lang="en-US" sz="2800" dirty="0" smtClean="0">
                <a:latin typeface="Tahoma" charset="0"/>
              </a:rPr>
              <a:t>:</a:t>
            </a:r>
          </a:p>
          <a:p>
            <a:pPr lvl="1" eaLnBrk="1" hangingPunct="1">
              <a:lnSpc>
                <a:spcPct val="70000"/>
              </a:lnSpc>
              <a:defRPr/>
            </a:pPr>
            <a:r>
              <a:rPr lang="en-US" sz="2800" dirty="0" smtClean="0">
                <a:latin typeface="Tahoma" charset="0"/>
              </a:rPr>
              <a:t>Supports </a:t>
            </a:r>
            <a:r>
              <a:rPr lang="en-US" sz="2800" dirty="0" smtClean="0">
                <a:latin typeface="Tahoma" charset="0"/>
              </a:rPr>
              <a:t>/ gives shape / protect the plant cell</a:t>
            </a:r>
            <a:endParaRPr lang="en-US" sz="2800" dirty="0">
              <a:latin typeface="Tahoma" charset="0"/>
            </a:endParaRPr>
          </a:p>
          <a:p>
            <a:pPr lvl="1" eaLnBrk="1" hangingPunct="1">
              <a:lnSpc>
                <a:spcPct val="70000"/>
              </a:lnSpc>
              <a:defRPr/>
            </a:pPr>
            <a:r>
              <a:rPr lang="en-US" sz="2800" dirty="0">
                <a:latin typeface="Tahoma" charset="0"/>
              </a:rPr>
              <a:t>Contain </a:t>
            </a:r>
            <a:r>
              <a:rPr lang="en-US" sz="2800" dirty="0" smtClean="0">
                <a:latin typeface="Tahoma" charset="0"/>
              </a:rPr>
              <a:t>cellulose</a:t>
            </a:r>
          </a:p>
          <a:p>
            <a:pPr lvl="1" eaLnBrk="1" hangingPunct="1">
              <a:lnSpc>
                <a:spcPct val="70000"/>
              </a:lnSpc>
              <a:defRPr/>
            </a:pPr>
            <a:r>
              <a:rPr lang="en-US" sz="2800" dirty="0" smtClean="0">
                <a:latin typeface="Tahoma" charset="0"/>
              </a:rPr>
              <a:t>Gives plants their structure</a:t>
            </a:r>
          </a:p>
          <a:p>
            <a:pPr eaLnBrk="1" hangingPunct="1">
              <a:lnSpc>
                <a:spcPct val="70000"/>
              </a:lnSpc>
              <a:defRPr/>
            </a:pPr>
            <a:r>
              <a:rPr lang="en-US" sz="2800" u="sng" dirty="0" smtClean="0">
                <a:latin typeface="Tahoma" charset="0"/>
              </a:rPr>
              <a:t>Is the cell wall porous</a:t>
            </a:r>
            <a:r>
              <a:rPr lang="en-US" sz="2800" dirty="0" smtClean="0">
                <a:latin typeface="Tahoma" charset="0"/>
              </a:rPr>
              <a:t>?</a:t>
            </a:r>
          </a:p>
          <a:p>
            <a:pPr lvl="1" eaLnBrk="1" hangingPunct="1">
              <a:lnSpc>
                <a:spcPct val="70000"/>
              </a:lnSpc>
              <a:defRPr/>
            </a:pPr>
            <a:r>
              <a:rPr lang="en-US" sz="2800" dirty="0" smtClean="0">
                <a:latin typeface="Tahoma" charset="0"/>
              </a:rPr>
              <a:t>Yes, it must allow certain needed substances to pass through (water, oxygen, CO2, others)</a:t>
            </a:r>
          </a:p>
        </p:txBody>
      </p:sp>
      <p:pic>
        <p:nvPicPr>
          <p:cNvPr id="911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108450"/>
            <a:ext cx="3429000" cy="274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11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965575"/>
            <a:ext cx="3533775" cy="289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3947403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animEffect transition="in" filter="box(in)">
                                      <p:cBhvr>
                                        <p:cTn id="7" dur="500"/>
                                        <p:tgtEl>
                                          <p:spTgt spid="911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1139">
                                            <p:txEl>
                                              <p:pRg st="1" end="1"/>
                                            </p:txEl>
                                          </p:spTgt>
                                        </p:tgtEl>
                                        <p:attrNameLst>
                                          <p:attrName>style.visibility</p:attrName>
                                        </p:attrNameLst>
                                      </p:cBhvr>
                                      <p:to>
                                        <p:strVal val="visible"/>
                                      </p:to>
                                    </p:set>
                                    <p:animEffect transition="in" filter="box(in)">
                                      <p:cBhvr>
                                        <p:cTn id="12" dur="500"/>
                                        <p:tgtEl>
                                          <p:spTgt spid="911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1139">
                                            <p:txEl>
                                              <p:pRg st="2" end="2"/>
                                            </p:txEl>
                                          </p:spTgt>
                                        </p:tgtEl>
                                        <p:attrNameLst>
                                          <p:attrName>style.visibility</p:attrName>
                                        </p:attrNameLst>
                                      </p:cBhvr>
                                      <p:to>
                                        <p:strVal val="visible"/>
                                      </p:to>
                                    </p:set>
                                    <p:animEffect transition="in" filter="box(in)">
                                      <p:cBhvr>
                                        <p:cTn id="17" dur="500"/>
                                        <p:tgtEl>
                                          <p:spTgt spid="911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91139">
                                            <p:txEl>
                                              <p:pRg st="3" end="3"/>
                                            </p:txEl>
                                          </p:spTgt>
                                        </p:tgtEl>
                                        <p:attrNameLst>
                                          <p:attrName>style.visibility</p:attrName>
                                        </p:attrNameLst>
                                      </p:cBhvr>
                                      <p:to>
                                        <p:strVal val="visible"/>
                                      </p:to>
                                    </p:set>
                                    <p:animEffect transition="in" filter="box(in)">
                                      <p:cBhvr>
                                        <p:cTn id="22" dur="500"/>
                                        <p:tgtEl>
                                          <p:spTgt spid="911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91139">
                                            <p:txEl>
                                              <p:pRg st="4" end="4"/>
                                            </p:txEl>
                                          </p:spTgt>
                                        </p:tgtEl>
                                        <p:attrNameLst>
                                          <p:attrName>style.visibility</p:attrName>
                                        </p:attrNameLst>
                                      </p:cBhvr>
                                      <p:to>
                                        <p:strVal val="visible"/>
                                      </p:to>
                                    </p:set>
                                    <p:animEffect transition="in" filter="box(in)">
                                      <p:cBhvr>
                                        <p:cTn id="27" dur="500"/>
                                        <p:tgtEl>
                                          <p:spTgt spid="9113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91139">
                                            <p:txEl>
                                              <p:pRg st="5" end="5"/>
                                            </p:txEl>
                                          </p:spTgt>
                                        </p:tgtEl>
                                        <p:attrNameLst>
                                          <p:attrName>style.visibility</p:attrName>
                                        </p:attrNameLst>
                                      </p:cBhvr>
                                      <p:to>
                                        <p:strVal val="visible"/>
                                      </p:to>
                                    </p:set>
                                    <p:animEffect transition="in" filter="box(in)">
                                      <p:cBhvr>
                                        <p:cTn id="32" dur="500"/>
                                        <p:tgtEl>
                                          <p:spTgt spid="9113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91139">
                                            <p:txEl>
                                              <p:pRg st="6" end="6"/>
                                            </p:txEl>
                                          </p:spTgt>
                                        </p:tgtEl>
                                        <p:attrNameLst>
                                          <p:attrName>style.visibility</p:attrName>
                                        </p:attrNameLst>
                                      </p:cBhvr>
                                      <p:to>
                                        <p:strVal val="visible"/>
                                      </p:to>
                                    </p:set>
                                    <p:animEffect transition="in" filter="box(in)">
                                      <p:cBhvr>
                                        <p:cTn id="37" dur="500"/>
                                        <p:tgtEl>
                                          <p:spTgt spid="9113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91139">
                                            <p:txEl>
                                              <p:pRg st="7" end="7"/>
                                            </p:txEl>
                                          </p:spTgt>
                                        </p:tgtEl>
                                        <p:attrNameLst>
                                          <p:attrName>style.visibility</p:attrName>
                                        </p:attrNameLst>
                                      </p:cBhvr>
                                      <p:to>
                                        <p:strVal val="visible"/>
                                      </p:to>
                                    </p:set>
                                    <p:animEffect transition="in" filter="box(in)">
                                      <p:cBhvr>
                                        <p:cTn id="42" dur="500"/>
                                        <p:tgtEl>
                                          <p:spTgt spid="911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12700" y="0"/>
            <a:ext cx="9156700" cy="5638800"/>
          </a:xfrm>
        </p:spPr>
        <p:txBody>
          <a:bodyPr/>
          <a:lstStyle/>
          <a:p>
            <a:pPr eaLnBrk="1" hangingPunct="1">
              <a:defRPr/>
            </a:pPr>
            <a:r>
              <a:rPr lang="en-US" sz="2400" u="sng" dirty="0" smtClean="0">
                <a:latin typeface="Tahoma" charset="0"/>
              </a:rPr>
              <a:t>Plasma / Cell </a:t>
            </a:r>
            <a:r>
              <a:rPr lang="en-US" sz="2400" u="sng" dirty="0">
                <a:latin typeface="Tahoma" charset="0"/>
              </a:rPr>
              <a:t>membrane  </a:t>
            </a:r>
          </a:p>
          <a:p>
            <a:pPr lvl="1" eaLnBrk="1" hangingPunct="1">
              <a:defRPr/>
            </a:pPr>
            <a:r>
              <a:rPr lang="en-US" sz="2400" dirty="0">
                <a:latin typeface="Tahoma" charset="0"/>
              </a:rPr>
              <a:t>Made of two layers of phospholipids (a bilayer) </a:t>
            </a:r>
          </a:p>
          <a:p>
            <a:pPr lvl="1" eaLnBrk="1" hangingPunct="1">
              <a:defRPr/>
            </a:pPr>
            <a:r>
              <a:rPr lang="en-US" sz="2400" u="sng" dirty="0" smtClean="0">
                <a:latin typeface="Tahoma" charset="0"/>
              </a:rPr>
              <a:t>Functions</a:t>
            </a:r>
            <a:r>
              <a:rPr lang="en-US" sz="2400" dirty="0" smtClean="0">
                <a:latin typeface="Tahoma" charset="0"/>
              </a:rPr>
              <a:t>:</a:t>
            </a:r>
          </a:p>
          <a:p>
            <a:pPr lvl="2">
              <a:defRPr/>
            </a:pPr>
            <a:r>
              <a:rPr lang="en-US" dirty="0" smtClean="0">
                <a:latin typeface="Tahoma" charset="0"/>
              </a:rPr>
              <a:t>Regulates </a:t>
            </a:r>
            <a:r>
              <a:rPr lang="en-US" dirty="0" smtClean="0">
                <a:latin typeface="Tahoma" charset="0"/>
              </a:rPr>
              <a:t>what enters / leaves the cell</a:t>
            </a:r>
            <a:endParaRPr lang="en-US" dirty="0">
              <a:latin typeface="Tahoma" charset="0"/>
            </a:endParaRPr>
          </a:p>
          <a:p>
            <a:pPr lvl="2">
              <a:defRPr/>
            </a:pPr>
            <a:r>
              <a:rPr lang="en-US" dirty="0">
                <a:latin typeface="Tahoma" charset="0"/>
              </a:rPr>
              <a:t>Helps protect cell from </a:t>
            </a:r>
            <a:r>
              <a:rPr lang="en-US" dirty="0" smtClean="0">
                <a:latin typeface="Tahoma" charset="0"/>
              </a:rPr>
              <a:t>bacteria</a:t>
            </a:r>
            <a:r>
              <a:rPr lang="en-US" dirty="0">
                <a:latin typeface="Tahoma" charset="0"/>
              </a:rPr>
              <a:t> </a:t>
            </a:r>
            <a:r>
              <a:rPr lang="en-US" dirty="0" smtClean="0">
                <a:latin typeface="Tahoma" charset="0"/>
              </a:rPr>
              <a:t>and keep cell shape</a:t>
            </a:r>
            <a:endParaRPr lang="en-US" dirty="0">
              <a:latin typeface="Tahoma" charset="0"/>
            </a:endParaRPr>
          </a:p>
          <a:p>
            <a:pPr lvl="2">
              <a:defRPr/>
            </a:pPr>
            <a:r>
              <a:rPr lang="en-US" dirty="0">
                <a:latin typeface="Tahoma" charset="0"/>
              </a:rPr>
              <a:t>Chemical communication with other cells</a:t>
            </a:r>
          </a:p>
          <a:p>
            <a:pPr marL="0" indent="0" eaLnBrk="1" hangingPunct="1">
              <a:buNone/>
              <a:defRPr/>
            </a:pPr>
            <a:endParaRPr lang="en-US" sz="2400" dirty="0">
              <a:latin typeface="Tahoma" charset="0"/>
              <a:cs typeface="+mn-cs"/>
            </a:endParaRPr>
          </a:p>
          <a:p>
            <a:pPr eaLnBrk="1" hangingPunct="1">
              <a:defRPr/>
            </a:pPr>
            <a:endParaRPr lang="en-US" sz="2800" dirty="0">
              <a:latin typeface="Tahoma" charset="0"/>
              <a:cs typeface="+mn-cs"/>
            </a:endParaRPr>
          </a:p>
        </p:txBody>
      </p:sp>
      <p:pic>
        <p:nvPicPr>
          <p:cNvPr id="1434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1139" y="3656317"/>
            <a:ext cx="4202861" cy="3201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79" y="3155979"/>
            <a:ext cx="4923077" cy="369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465123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17" dur="500"/>
                                        <p:tgtEl>
                                          <p:spTgt spid="327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blinds(horizontal)">
                                      <p:cBhvr>
                                        <p:cTn id="22" dur="500"/>
                                        <p:tgtEl>
                                          <p:spTgt spid="3277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2771">
                                            <p:txEl>
                                              <p:pRg st="4" end="4"/>
                                            </p:txEl>
                                          </p:spTgt>
                                        </p:tgtEl>
                                        <p:attrNameLst>
                                          <p:attrName>style.visibility</p:attrName>
                                        </p:attrNameLst>
                                      </p:cBhvr>
                                      <p:to>
                                        <p:strVal val="visible"/>
                                      </p:to>
                                    </p:set>
                                    <p:animEffect transition="in" filter="blinds(horizontal)">
                                      <p:cBhvr>
                                        <p:cTn id="27" dur="500"/>
                                        <p:tgtEl>
                                          <p:spTgt spid="3277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2771">
                                            <p:txEl>
                                              <p:pRg st="5" end="5"/>
                                            </p:txEl>
                                          </p:spTgt>
                                        </p:tgtEl>
                                        <p:attrNameLst>
                                          <p:attrName>style.visibility</p:attrName>
                                        </p:attrNameLst>
                                      </p:cBhvr>
                                      <p:to>
                                        <p:strVal val="visible"/>
                                      </p:to>
                                    </p:set>
                                    <p:animEffect transition="in" filter="blinds(horizontal)">
                                      <p:cBhvr>
                                        <p:cTn id="32" dur="500"/>
                                        <p:tgtEl>
                                          <p:spTgt spid="327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9274" y="321286"/>
            <a:ext cx="8594725" cy="4343400"/>
          </a:xfrm>
        </p:spPr>
        <p:txBody>
          <a:bodyPr/>
          <a:lstStyle/>
          <a:p>
            <a:r>
              <a:rPr lang="en-US" dirty="0" smtClean="0">
                <a:latin typeface="Tahoma" charset="0"/>
              </a:rPr>
              <a:t>Review: </a:t>
            </a:r>
          </a:p>
          <a:p>
            <a:pPr lvl="1"/>
            <a:r>
              <a:rPr lang="en-US" dirty="0" smtClean="0">
                <a:latin typeface="Tahoma" charset="0"/>
              </a:rPr>
              <a:t>Hydrophobic =</a:t>
            </a:r>
          </a:p>
          <a:p>
            <a:pPr lvl="1"/>
            <a:r>
              <a:rPr lang="en-US" dirty="0" smtClean="0">
                <a:latin typeface="Tahoma" charset="0"/>
              </a:rPr>
              <a:t>Hydrophilic = </a:t>
            </a:r>
          </a:p>
          <a:p>
            <a:r>
              <a:rPr lang="en-US" dirty="0" smtClean="0">
                <a:latin typeface="Tahoma" charset="0"/>
              </a:rPr>
              <a:t> </a:t>
            </a:r>
            <a:r>
              <a:rPr lang="en-US" u="sng" dirty="0">
                <a:latin typeface="Tahoma" charset="0"/>
              </a:rPr>
              <a:t>Phospholipid</a:t>
            </a:r>
            <a:r>
              <a:rPr lang="en-US" dirty="0">
                <a:latin typeface="Tahoma" charset="0"/>
              </a:rPr>
              <a:t> – contains hydrophobic tails and hydrophilic head</a:t>
            </a:r>
          </a:p>
          <a:p>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3781" y="2405203"/>
            <a:ext cx="5810602" cy="4365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706146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10649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918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113"/>
            <a:ext cx="9144000" cy="686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912368509"/>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Grp="1" noChangeArrowheads="1"/>
          </p:cNvSpPr>
          <p:nvPr>
            <p:ph type="title"/>
          </p:nvPr>
        </p:nvSpPr>
        <p:spPr>
          <a:xfrm>
            <a:off x="-40000" y="192440"/>
            <a:ext cx="3810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effectLst/>
                <a:latin typeface="Tahoma" charset="0"/>
              </a:rPr>
              <a:t>Plasma Membrane</a:t>
            </a:r>
          </a:p>
        </p:txBody>
      </p:sp>
      <p:sp>
        <p:nvSpPr>
          <p:cNvPr id="10752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52400"/>
            <a:ext cx="57150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5600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28900"/>
            <a:ext cx="7808913" cy="422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22611895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r>
              <a:rPr lang="en-US" b="1" dirty="0"/>
              <a:t>THE EVOLUTION OF THE </a:t>
            </a:r>
            <a:r>
              <a:rPr lang="en-US" b="1" dirty="0" smtClean="0"/>
              <a:t>CELL (endosymbiosis)</a:t>
            </a:r>
            <a:endParaRPr lang="en-US" b="1" dirty="0"/>
          </a:p>
          <a:p>
            <a:pPr marL="114300" indent="0">
              <a:buNone/>
              <a:defRPr/>
            </a:pPr>
            <a:endParaRPr lang="en-US" dirty="0" smtClean="0">
              <a:hlinkClick r:id="rId2"/>
            </a:endParaRPr>
          </a:p>
          <a:p>
            <a:pPr>
              <a:defRPr/>
            </a:pPr>
            <a:r>
              <a:rPr lang="en-US" dirty="0" smtClean="0">
                <a:hlinkClick r:id="rId2"/>
              </a:rPr>
              <a:t>http://learn.genetics.utah.edu/content/begin/cells/organelles/</a:t>
            </a:r>
            <a:endParaRPr lang="en-US" dirty="0" smtClean="0"/>
          </a:p>
          <a:p>
            <a:pPr>
              <a:defRPr/>
            </a:pPr>
            <a:endParaRPr lang="en-US" dirty="0"/>
          </a:p>
        </p:txBody>
      </p:sp>
    </p:spTree>
    <p:extLst>
      <p:ext uri="{BB962C8B-B14F-4D97-AF65-F5344CB8AC3E}">
        <p14:creationId xmlns:p14="http://schemas.microsoft.com/office/powerpoint/2010/main" val="1783792687"/>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Selective Permeability</a:t>
            </a:r>
            <a:endParaRPr lang="en-US" dirty="0"/>
          </a:p>
        </p:txBody>
      </p:sp>
      <p:sp>
        <p:nvSpPr>
          <p:cNvPr id="3" name="Content Placeholder 2"/>
          <p:cNvSpPr>
            <a:spLocks noGrp="1"/>
          </p:cNvSpPr>
          <p:nvPr>
            <p:ph idx="1"/>
          </p:nvPr>
        </p:nvSpPr>
        <p:spPr/>
        <p:txBody>
          <a:bodyPr/>
          <a:lstStyle/>
          <a:p>
            <a:r>
              <a:rPr lang="en-US" u="sng" dirty="0"/>
              <a:t>Selective </a:t>
            </a:r>
            <a:r>
              <a:rPr lang="en-US" u="sng" dirty="0" smtClean="0"/>
              <a:t>Permeability </a:t>
            </a:r>
            <a:r>
              <a:rPr lang="en-US" dirty="0" smtClean="0"/>
              <a:t>-</a:t>
            </a:r>
          </a:p>
          <a:p>
            <a:pPr lvl="1"/>
            <a:r>
              <a:rPr lang="en-US" dirty="0" smtClean="0"/>
              <a:t>Membranes only allow certain materials to pass through them.</a:t>
            </a:r>
            <a:endParaRPr lang="en-US" dirty="0"/>
          </a:p>
          <a:p>
            <a:r>
              <a:rPr lang="en-US" dirty="0" smtClean="0"/>
              <a:t>Important to allow certain substances in, and keep others out</a:t>
            </a:r>
            <a:endParaRPr lang="en-US" dirty="0"/>
          </a:p>
        </p:txBody>
      </p:sp>
    </p:spTree>
    <p:extLst>
      <p:ext uri="{BB962C8B-B14F-4D97-AF65-F5344CB8AC3E}">
        <p14:creationId xmlns:p14="http://schemas.microsoft.com/office/powerpoint/2010/main" val="6630437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Fluid Mosaic Model</a:t>
            </a:r>
            <a:endParaRPr lang="en-US" dirty="0"/>
          </a:p>
        </p:txBody>
      </p:sp>
      <p:sp>
        <p:nvSpPr>
          <p:cNvPr id="3" name="Content Placeholder 2"/>
          <p:cNvSpPr>
            <a:spLocks noGrp="1"/>
          </p:cNvSpPr>
          <p:nvPr>
            <p:ph idx="1"/>
          </p:nvPr>
        </p:nvSpPr>
        <p:spPr>
          <a:xfrm>
            <a:off x="549274" y="1600201"/>
            <a:ext cx="8594725" cy="4343400"/>
          </a:xfrm>
        </p:spPr>
        <p:txBody>
          <a:bodyPr/>
          <a:lstStyle/>
          <a:p>
            <a:r>
              <a:rPr lang="en-US" dirty="0" smtClean="0"/>
              <a:t>(put this under Selectively Permeable in your notes)</a:t>
            </a:r>
          </a:p>
          <a:p>
            <a:r>
              <a:rPr lang="en-US" u="sng" dirty="0" smtClean="0"/>
              <a:t>Fluid Mosaic Model </a:t>
            </a:r>
            <a:r>
              <a:rPr lang="en-US" dirty="0" smtClean="0"/>
              <a:t>- </a:t>
            </a:r>
          </a:p>
          <a:p>
            <a:pPr lvl="1"/>
            <a:r>
              <a:rPr lang="en-US" dirty="0" smtClean="0"/>
              <a:t>Idea that the components of the plasma membranes (phospholipids, proteins, </a:t>
            </a:r>
            <a:r>
              <a:rPr lang="en-US" dirty="0" err="1" smtClean="0"/>
              <a:t>etc</a:t>
            </a:r>
            <a:r>
              <a:rPr lang="en-US" dirty="0" smtClean="0"/>
              <a:t>) are constantly flowing / moving</a:t>
            </a:r>
          </a:p>
          <a:p>
            <a:endParaRPr lang="en-US" dirty="0"/>
          </a:p>
          <a:p>
            <a:r>
              <a:rPr lang="en-US" b="1" dirty="0"/>
              <a:t>Fluid Mosaic Model </a:t>
            </a:r>
          </a:p>
          <a:p>
            <a:r>
              <a:rPr lang="en-US" dirty="0">
                <a:hlinkClick r:id="rId2"/>
              </a:rPr>
              <a:t>http://www.youtube.com/watch?v=</a:t>
            </a:r>
            <a:r>
              <a:rPr lang="en-US" dirty="0" smtClean="0">
                <a:hlinkClick r:id="rId2"/>
              </a:rPr>
              <a:t>Qqsf_UJcfBc</a:t>
            </a:r>
            <a:endParaRPr lang="en-US" dirty="0" smtClean="0"/>
          </a:p>
          <a:p>
            <a:endParaRPr lang="en-US" dirty="0"/>
          </a:p>
        </p:txBody>
      </p:sp>
    </p:spTree>
    <p:extLst>
      <p:ext uri="{BB962C8B-B14F-4D97-AF65-F5344CB8AC3E}">
        <p14:creationId xmlns:p14="http://schemas.microsoft.com/office/powerpoint/2010/main" val="23555959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604444"/>
          </a:xfrm>
        </p:spPr>
        <p:txBody>
          <a:bodyPr/>
          <a:lstStyle/>
          <a:p>
            <a:r>
              <a:rPr lang="en-US" dirty="0" smtClean="0"/>
              <a:t>Labeling Plant / Animal Cell</a:t>
            </a:r>
            <a:endParaRPr lang="en-US" dirty="0"/>
          </a:p>
        </p:txBody>
      </p:sp>
      <p:sp>
        <p:nvSpPr>
          <p:cNvPr id="3" name="Content Placeholder 2"/>
          <p:cNvSpPr>
            <a:spLocks noGrp="1"/>
          </p:cNvSpPr>
          <p:nvPr>
            <p:ph idx="1"/>
          </p:nvPr>
        </p:nvSpPr>
        <p:spPr>
          <a:xfrm>
            <a:off x="549275" y="712020"/>
            <a:ext cx="8042276" cy="5231581"/>
          </a:xfrm>
        </p:spPr>
        <p:txBody>
          <a:bodyPr/>
          <a:lstStyle/>
          <a:p>
            <a:r>
              <a:rPr lang="en-US" dirty="0" smtClean="0"/>
              <a:t>Go to page 7 and 8 in your packet</a:t>
            </a:r>
          </a:p>
          <a:p>
            <a:r>
              <a:rPr lang="en-US" dirty="0" smtClean="0"/>
              <a:t>3 minutes:  Work solo / with person next to you to label as many parts of the animal cell as you can</a:t>
            </a:r>
            <a:endParaRPr lang="en-US" dirty="0"/>
          </a:p>
        </p:txBody>
      </p:sp>
      <p:pic>
        <p:nvPicPr>
          <p:cNvPr id="4" name="Picture 3" descr="CP Plant Cell for packet"/>
          <p:cNvPicPr>
            <a:picLocks noChangeAspect="1" noChangeArrowheads="1"/>
          </p:cNvPicPr>
          <p:nvPr/>
        </p:nvPicPr>
        <p:blipFill>
          <a:blip r:embed="rId2">
            <a:extLst>
              <a:ext uri="{28A0092B-C50C-407E-A947-70E740481C1C}">
                <a14:useLocalDpi xmlns:a14="http://schemas.microsoft.com/office/drawing/2010/main" val="0"/>
              </a:ext>
            </a:extLst>
          </a:blip>
          <a:srcRect t="1703" r="2206"/>
          <a:stretch>
            <a:fillRect/>
          </a:stretch>
        </p:blipFill>
        <p:spPr bwMode="auto">
          <a:xfrm>
            <a:off x="5118391" y="2134837"/>
            <a:ext cx="4025609" cy="4723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P Animal cell for packet"/>
          <p:cNvPicPr>
            <a:picLocks noChangeAspect="1" noChangeArrowheads="1"/>
          </p:cNvPicPr>
          <p:nvPr/>
        </p:nvPicPr>
        <p:blipFill>
          <a:blip r:embed="rId3">
            <a:extLst>
              <a:ext uri="{28A0092B-C50C-407E-A947-70E740481C1C}">
                <a14:useLocalDpi xmlns:a14="http://schemas.microsoft.com/office/drawing/2010/main" val="0"/>
              </a:ext>
            </a:extLst>
          </a:blip>
          <a:srcRect r="11469" b="1286"/>
          <a:stretch>
            <a:fillRect/>
          </a:stretch>
        </p:blipFill>
        <p:spPr bwMode="auto">
          <a:xfrm>
            <a:off x="1" y="2333697"/>
            <a:ext cx="3833178" cy="4524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58885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5347" name="Picture 3" descr="CP Plant Cell for packet"/>
          <p:cNvPicPr>
            <a:picLocks noChangeAspect="1" noChangeArrowheads="1"/>
          </p:cNvPicPr>
          <p:nvPr/>
        </p:nvPicPr>
        <p:blipFill>
          <a:blip r:embed="rId2">
            <a:extLst>
              <a:ext uri="{28A0092B-C50C-407E-A947-70E740481C1C}">
                <a14:useLocalDpi xmlns:a14="http://schemas.microsoft.com/office/drawing/2010/main" val="0"/>
              </a:ext>
            </a:extLst>
          </a:blip>
          <a:srcRect t="1703" r="2206"/>
          <a:stretch>
            <a:fillRect/>
          </a:stretch>
        </p:blipFill>
        <p:spPr bwMode="auto">
          <a:xfrm>
            <a:off x="1981200" y="-12895"/>
            <a:ext cx="5791200" cy="679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0397706"/>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4322" name="Picture 2" descr="CP Animal cell for packet"/>
          <p:cNvPicPr>
            <a:picLocks noChangeAspect="1" noChangeArrowheads="1"/>
          </p:cNvPicPr>
          <p:nvPr/>
        </p:nvPicPr>
        <p:blipFill>
          <a:blip r:embed="rId2">
            <a:extLst>
              <a:ext uri="{28A0092B-C50C-407E-A947-70E740481C1C}">
                <a14:useLocalDpi xmlns:a14="http://schemas.microsoft.com/office/drawing/2010/main" val="0"/>
              </a:ext>
            </a:extLst>
          </a:blip>
          <a:srcRect r="11469" b="1286"/>
          <a:stretch>
            <a:fillRect/>
          </a:stretch>
        </p:blipFill>
        <p:spPr bwMode="auto">
          <a:xfrm>
            <a:off x="2827555" y="0"/>
            <a:ext cx="5821145"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8292623"/>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65426"/>
            <a:ext cx="4763486" cy="4078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1999" y="1865426"/>
            <a:ext cx="4488705" cy="407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7865157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9625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3348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150"/>
            <a:ext cx="8077200" cy="691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4854" name="Rectangle 6"/>
          <p:cNvSpPr>
            <a:spLocks noChangeArrowheads="1"/>
          </p:cNvSpPr>
          <p:nvPr/>
        </p:nvSpPr>
        <p:spPr bwMode="auto">
          <a:xfrm>
            <a:off x="1676400" y="1066800"/>
            <a:ext cx="10668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5" name="Rectangle 7"/>
          <p:cNvSpPr>
            <a:spLocks noChangeArrowheads="1"/>
          </p:cNvSpPr>
          <p:nvPr/>
        </p:nvSpPr>
        <p:spPr bwMode="auto">
          <a:xfrm>
            <a:off x="3810000" y="1143000"/>
            <a:ext cx="20574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6" name="Rectangle 8"/>
          <p:cNvSpPr>
            <a:spLocks noChangeArrowheads="1"/>
          </p:cNvSpPr>
          <p:nvPr/>
        </p:nvSpPr>
        <p:spPr bwMode="auto">
          <a:xfrm>
            <a:off x="4495800" y="1752600"/>
            <a:ext cx="19050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7" name="Rectangle 9"/>
          <p:cNvSpPr>
            <a:spLocks noChangeArrowheads="1"/>
          </p:cNvSpPr>
          <p:nvPr/>
        </p:nvSpPr>
        <p:spPr bwMode="auto">
          <a:xfrm>
            <a:off x="4953000" y="2209800"/>
            <a:ext cx="19050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8" name="Rectangle 10"/>
          <p:cNvSpPr>
            <a:spLocks noChangeArrowheads="1"/>
          </p:cNvSpPr>
          <p:nvPr/>
        </p:nvSpPr>
        <p:spPr bwMode="auto">
          <a:xfrm>
            <a:off x="5486400" y="2514600"/>
            <a:ext cx="16764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9" name="Rectangle 11"/>
          <p:cNvSpPr>
            <a:spLocks noChangeArrowheads="1"/>
          </p:cNvSpPr>
          <p:nvPr/>
        </p:nvSpPr>
        <p:spPr bwMode="auto">
          <a:xfrm>
            <a:off x="5943600" y="2895600"/>
            <a:ext cx="16764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0" name="Rectangle 12"/>
          <p:cNvSpPr>
            <a:spLocks noChangeArrowheads="1"/>
          </p:cNvSpPr>
          <p:nvPr/>
        </p:nvSpPr>
        <p:spPr bwMode="auto">
          <a:xfrm>
            <a:off x="6324600" y="3505200"/>
            <a:ext cx="1066800" cy="381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1" name="Rectangle 13"/>
          <p:cNvSpPr>
            <a:spLocks noChangeArrowheads="1"/>
          </p:cNvSpPr>
          <p:nvPr/>
        </p:nvSpPr>
        <p:spPr bwMode="auto">
          <a:xfrm>
            <a:off x="6324600" y="3962400"/>
            <a:ext cx="10668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2" name="Rectangle 14"/>
          <p:cNvSpPr>
            <a:spLocks noChangeArrowheads="1"/>
          </p:cNvSpPr>
          <p:nvPr/>
        </p:nvSpPr>
        <p:spPr bwMode="auto">
          <a:xfrm>
            <a:off x="6248400" y="4419600"/>
            <a:ext cx="10668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3" name="Rectangle 15"/>
          <p:cNvSpPr>
            <a:spLocks noChangeArrowheads="1"/>
          </p:cNvSpPr>
          <p:nvPr/>
        </p:nvSpPr>
        <p:spPr bwMode="auto">
          <a:xfrm>
            <a:off x="6019800" y="5181600"/>
            <a:ext cx="13716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4" name="Rectangle 16"/>
          <p:cNvSpPr>
            <a:spLocks noChangeArrowheads="1"/>
          </p:cNvSpPr>
          <p:nvPr/>
        </p:nvSpPr>
        <p:spPr bwMode="auto">
          <a:xfrm>
            <a:off x="2362200" y="6248400"/>
            <a:ext cx="13716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5" name="Rectangle 17"/>
          <p:cNvSpPr>
            <a:spLocks noChangeArrowheads="1"/>
          </p:cNvSpPr>
          <p:nvPr/>
        </p:nvSpPr>
        <p:spPr bwMode="auto">
          <a:xfrm>
            <a:off x="304800" y="4724400"/>
            <a:ext cx="13716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6" name="Rectangle 18"/>
          <p:cNvSpPr>
            <a:spLocks noChangeArrowheads="1"/>
          </p:cNvSpPr>
          <p:nvPr/>
        </p:nvSpPr>
        <p:spPr bwMode="auto">
          <a:xfrm>
            <a:off x="1143000" y="5181600"/>
            <a:ext cx="838200" cy="533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30295291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334854"/>
                                        </p:tgtEl>
                                      </p:cBhvr>
                                    </p:animEffect>
                                    <p:set>
                                      <p:cBhvr>
                                        <p:cTn id="7" dur="1" fill="hold">
                                          <p:stCondLst>
                                            <p:cond delay="499"/>
                                          </p:stCondLst>
                                        </p:cTn>
                                        <p:tgtEl>
                                          <p:spTgt spid="334854"/>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xit" presetSubtype="16" fill="hold" grpId="0" nodeType="clickEffect">
                                  <p:stCondLst>
                                    <p:cond delay="0"/>
                                  </p:stCondLst>
                                  <p:childTnLst>
                                    <p:animEffect transition="out" filter="box(in)">
                                      <p:cBhvr>
                                        <p:cTn id="11" dur="500"/>
                                        <p:tgtEl>
                                          <p:spTgt spid="334855"/>
                                        </p:tgtEl>
                                      </p:cBhvr>
                                    </p:animEffect>
                                    <p:set>
                                      <p:cBhvr>
                                        <p:cTn id="12" dur="1" fill="hold">
                                          <p:stCondLst>
                                            <p:cond delay="499"/>
                                          </p:stCondLst>
                                        </p:cTn>
                                        <p:tgtEl>
                                          <p:spTgt spid="334855"/>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xit" presetSubtype="16" fill="hold" grpId="0" nodeType="clickEffect">
                                  <p:stCondLst>
                                    <p:cond delay="0"/>
                                  </p:stCondLst>
                                  <p:childTnLst>
                                    <p:animEffect transition="out" filter="box(in)">
                                      <p:cBhvr>
                                        <p:cTn id="16" dur="500"/>
                                        <p:tgtEl>
                                          <p:spTgt spid="334856"/>
                                        </p:tgtEl>
                                      </p:cBhvr>
                                    </p:animEffect>
                                    <p:set>
                                      <p:cBhvr>
                                        <p:cTn id="17" dur="1" fill="hold">
                                          <p:stCondLst>
                                            <p:cond delay="499"/>
                                          </p:stCondLst>
                                        </p:cTn>
                                        <p:tgtEl>
                                          <p:spTgt spid="334856"/>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334857"/>
                                        </p:tgtEl>
                                      </p:cBhvr>
                                    </p:animEffect>
                                    <p:set>
                                      <p:cBhvr>
                                        <p:cTn id="22" dur="1" fill="hold">
                                          <p:stCondLst>
                                            <p:cond delay="499"/>
                                          </p:stCondLst>
                                        </p:cTn>
                                        <p:tgtEl>
                                          <p:spTgt spid="334857"/>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xit" presetSubtype="10" fill="hold" grpId="0" nodeType="clickEffect">
                                  <p:stCondLst>
                                    <p:cond delay="0"/>
                                  </p:stCondLst>
                                  <p:childTnLst>
                                    <p:animEffect transition="out" filter="blinds(horizontal)">
                                      <p:cBhvr>
                                        <p:cTn id="26" dur="500"/>
                                        <p:tgtEl>
                                          <p:spTgt spid="334858"/>
                                        </p:tgtEl>
                                      </p:cBhvr>
                                    </p:animEffect>
                                    <p:set>
                                      <p:cBhvr>
                                        <p:cTn id="27" dur="1" fill="hold">
                                          <p:stCondLst>
                                            <p:cond delay="499"/>
                                          </p:stCondLst>
                                        </p:cTn>
                                        <p:tgtEl>
                                          <p:spTgt spid="334858"/>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xit" presetSubtype="10" fill="hold" grpId="0" nodeType="clickEffect">
                                  <p:stCondLst>
                                    <p:cond delay="0"/>
                                  </p:stCondLst>
                                  <p:childTnLst>
                                    <p:animEffect transition="out" filter="blinds(horizontal)">
                                      <p:cBhvr>
                                        <p:cTn id="31" dur="500"/>
                                        <p:tgtEl>
                                          <p:spTgt spid="334859"/>
                                        </p:tgtEl>
                                      </p:cBhvr>
                                    </p:animEffect>
                                    <p:set>
                                      <p:cBhvr>
                                        <p:cTn id="32" dur="1" fill="hold">
                                          <p:stCondLst>
                                            <p:cond delay="499"/>
                                          </p:stCondLst>
                                        </p:cTn>
                                        <p:tgtEl>
                                          <p:spTgt spid="334859"/>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xit" presetSubtype="10" fill="hold" grpId="0" nodeType="clickEffect">
                                  <p:stCondLst>
                                    <p:cond delay="0"/>
                                  </p:stCondLst>
                                  <p:childTnLst>
                                    <p:animEffect transition="out" filter="blinds(horizontal)">
                                      <p:cBhvr>
                                        <p:cTn id="36" dur="500"/>
                                        <p:tgtEl>
                                          <p:spTgt spid="334860"/>
                                        </p:tgtEl>
                                      </p:cBhvr>
                                    </p:animEffect>
                                    <p:set>
                                      <p:cBhvr>
                                        <p:cTn id="37" dur="1" fill="hold">
                                          <p:stCondLst>
                                            <p:cond delay="499"/>
                                          </p:stCondLst>
                                        </p:cTn>
                                        <p:tgtEl>
                                          <p:spTgt spid="334860"/>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xit" presetSubtype="10" fill="hold" grpId="0" nodeType="clickEffect">
                                  <p:stCondLst>
                                    <p:cond delay="0"/>
                                  </p:stCondLst>
                                  <p:childTnLst>
                                    <p:animEffect transition="out" filter="blinds(horizontal)">
                                      <p:cBhvr>
                                        <p:cTn id="41" dur="500"/>
                                        <p:tgtEl>
                                          <p:spTgt spid="334861"/>
                                        </p:tgtEl>
                                      </p:cBhvr>
                                    </p:animEffect>
                                    <p:set>
                                      <p:cBhvr>
                                        <p:cTn id="42" dur="1" fill="hold">
                                          <p:stCondLst>
                                            <p:cond delay="499"/>
                                          </p:stCondLst>
                                        </p:cTn>
                                        <p:tgtEl>
                                          <p:spTgt spid="334861"/>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xit" presetSubtype="10" fill="hold" grpId="0" nodeType="clickEffect">
                                  <p:stCondLst>
                                    <p:cond delay="0"/>
                                  </p:stCondLst>
                                  <p:childTnLst>
                                    <p:animEffect transition="out" filter="blinds(horizontal)">
                                      <p:cBhvr>
                                        <p:cTn id="46" dur="500"/>
                                        <p:tgtEl>
                                          <p:spTgt spid="334862"/>
                                        </p:tgtEl>
                                      </p:cBhvr>
                                    </p:animEffect>
                                    <p:set>
                                      <p:cBhvr>
                                        <p:cTn id="47" dur="1" fill="hold">
                                          <p:stCondLst>
                                            <p:cond delay="499"/>
                                          </p:stCondLst>
                                        </p:cTn>
                                        <p:tgtEl>
                                          <p:spTgt spid="334862"/>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xit" presetSubtype="10" fill="hold" grpId="0" nodeType="clickEffect">
                                  <p:stCondLst>
                                    <p:cond delay="0"/>
                                  </p:stCondLst>
                                  <p:childTnLst>
                                    <p:animEffect transition="out" filter="blinds(horizontal)">
                                      <p:cBhvr>
                                        <p:cTn id="51" dur="500"/>
                                        <p:tgtEl>
                                          <p:spTgt spid="334863"/>
                                        </p:tgtEl>
                                      </p:cBhvr>
                                    </p:animEffect>
                                    <p:set>
                                      <p:cBhvr>
                                        <p:cTn id="52" dur="1" fill="hold">
                                          <p:stCondLst>
                                            <p:cond delay="499"/>
                                          </p:stCondLst>
                                        </p:cTn>
                                        <p:tgtEl>
                                          <p:spTgt spid="334863"/>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xit" presetSubtype="10" fill="hold" grpId="0" nodeType="clickEffect">
                                  <p:stCondLst>
                                    <p:cond delay="0"/>
                                  </p:stCondLst>
                                  <p:childTnLst>
                                    <p:animEffect transition="out" filter="blinds(horizontal)">
                                      <p:cBhvr>
                                        <p:cTn id="56" dur="500"/>
                                        <p:tgtEl>
                                          <p:spTgt spid="334864"/>
                                        </p:tgtEl>
                                      </p:cBhvr>
                                    </p:animEffect>
                                    <p:set>
                                      <p:cBhvr>
                                        <p:cTn id="57" dur="1" fill="hold">
                                          <p:stCondLst>
                                            <p:cond delay="499"/>
                                          </p:stCondLst>
                                        </p:cTn>
                                        <p:tgtEl>
                                          <p:spTgt spid="334864"/>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xit" presetSubtype="10" fill="hold" grpId="0" nodeType="clickEffect">
                                  <p:stCondLst>
                                    <p:cond delay="0"/>
                                  </p:stCondLst>
                                  <p:childTnLst>
                                    <p:animEffect transition="out" filter="blinds(horizontal)">
                                      <p:cBhvr>
                                        <p:cTn id="61" dur="500"/>
                                        <p:tgtEl>
                                          <p:spTgt spid="334866"/>
                                        </p:tgtEl>
                                      </p:cBhvr>
                                    </p:animEffect>
                                    <p:set>
                                      <p:cBhvr>
                                        <p:cTn id="62" dur="1" fill="hold">
                                          <p:stCondLst>
                                            <p:cond delay="499"/>
                                          </p:stCondLst>
                                        </p:cTn>
                                        <p:tgtEl>
                                          <p:spTgt spid="334866"/>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xit" presetSubtype="10" fill="hold" grpId="0" nodeType="clickEffect">
                                  <p:stCondLst>
                                    <p:cond delay="0"/>
                                  </p:stCondLst>
                                  <p:childTnLst>
                                    <p:animEffect transition="out" filter="blinds(horizontal)">
                                      <p:cBhvr>
                                        <p:cTn id="66" dur="500"/>
                                        <p:tgtEl>
                                          <p:spTgt spid="334865"/>
                                        </p:tgtEl>
                                      </p:cBhvr>
                                    </p:animEffect>
                                    <p:set>
                                      <p:cBhvr>
                                        <p:cTn id="67" dur="1" fill="hold">
                                          <p:stCondLst>
                                            <p:cond delay="499"/>
                                          </p:stCondLst>
                                        </p:cTn>
                                        <p:tgtEl>
                                          <p:spTgt spid="33486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4" grpId="0" animBg="1"/>
      <p:bldP spid="334855" grpId="0" animBg="1"/>
      <p:bldP spid="334856" grpId="0" animBg="1"/>
      <p:bldP spid="334857" grpId="0" animBg="1"/>
      <p:bldP spid="334858" grpId="0" animBg="1"/>
      <p:bldP spid="334859" grpId="0" animBg="1"/>
      <p:bldP spid="334860" grpId="0" animBg="1"/>
      <p:bldP spid="334861" grpId="0" animBg="1"/>
      <p:bldP spid="334862" grpId="0" animBg="1"/>
      <p:bldP spid="334863" grpId="0" animBg="1"/>
      <p:bldP spid="334864" grpId="0" animBg="1"/>
      <p:bldP spid="334865" grpId="0" animBg="1"/>
      <p:bldP spid="33486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9728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3358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5088"/>
            <a:ext cx="7620000" cy="692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5877" name="Rectangle 5"/>
          <p:cNvSpPr>
            <a:spLocks noChangeArrowheads="1"/>
          </p:cNvSpPr>
          <p:nvPr/>
        </p:nvSpPr>
        <p:spPr bwMode="auto">
          <a:xfrm>
            <a:off x="2971800" y="533400"/>
            <a:ext cx="914400" cy="6096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78" name="Rectangle 6"/>
          <p:cNvSpPr>
            <a:spLocks noChangeArrowheads="1"/>
          </p:cNvSpPr>
          <p:nvPr/>
        </p:nvSpPr>
        <p:spPr bwMode="auto">
          <a:xfrm>
            <a:off x="2209800" y="1143000"/>
            <a:ext cx="685800" cy="5334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79" name="Rectangle 7"/>
          <p:cNvSpPr>
            <a:spLocks noChangeArrowheads="1"/>
          </p:cNvSpPr>
          <p:nvPr/>
        </p:nvSpPr>
        <p:spPr bwMode="auto">
          <a:xfrm>
            <a:off x="1828800" y="2209800"/>
            <a:ext cx="838200" cy="3810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0" name="Rectangle 8"/>
          <p:cNvSpPr>
            <a:spLocks noChangeArrowheads="1"/>
          </p:cNvSpPr>
          <p:nvPr/>
        </p:nvSpPr>
        <p:spPr bwMode="auto">
          <a:xfrm>
            <a:off x="1676400" y="3429000"/>
            <a:ext cx="838200" cy="3810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1" name="Rectangle 9"/>
          <p:cNvSpPr>
            <a:spLocks noChangeArrowheads="1"/>
          </p:cNvSpPr>
          <p:nvPr/>
        </p:nvSpPr>
        <p:spPr bwMode="auto">
          <a:xfrm>
            <a:off x="2057400" y="4267200"/>
            <a:ext cx="685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2" name="Rectangle 10"/>
          <p:cNvSpPr>
            <a:spLocks noChangeArrowheads="1"/>
          </p:cNvSpPr>
          <p:nvPr/>
        </p:nvSpPr>
        <p:spPr bwMode="auto">
          <a:xfrm>
            <a:off x="6705600" y="5334000"/>
            <a:ext cx="1447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3" name="Rectangle 11"/>
          <p:cNvSpPr>
            <a:spLocks noChangeArrowheads="1"/>
          </p:cNvSpPr>
          <p:nvPr/>
        </p:nvSpPr>
        <p:spPr bwMode="auto">
          <a:xfrm>
            <a:off x="7315200" y="3657600"/>
            <a:ext cx="1066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4" name="Rectangle 12"/>
          <p:cNvSpPr>
            <a:spLocks noChangeArrowheads="1"/>
          </p:cNvSpPr>
          <p:nvPr/>
        </p:nvSpPr>
        <p:spPr bwMode="auto">
          <a:xfrm>
            <a:off x="7239000" y="3124200"/>
            <a:ext cx="1066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5" name="Rectangle 13"/>
          <p:cNvSpPr>
            <a:spLocks noChangeArrowheads="1"/>
          </p:cNvSpPr>
          <p:nvPr/>
        </p:nvSpPr>
        <p:spPr bwMode="auto">
          <a:xfrm>
            <a:off x="6934200" y="2743200"/>
            <a:ext cx="1447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6" name="Rectangle 14"/>
          <p:cNvSpPr>
            <a:spLocks noChangeArrowheads="1"/>
          </p:cNvSpPr>
          <p:nvPr/>
        </p:nvSpPr>
        <p:spPr bwMode="auto">
          <a:xfrm>
            <a:off x="7086600" y="2286000"/>
            <a:ext cx="1600200" cy="3810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7" name="Rectangle 15"/>
          <p:cNvSpPr>
            <a:spLocks noChangeArrowheads="1"/>
          </p:cNvSpPr>
          <p:nvPr/>
        </p:nvSpPr>
        <p:spPr bwMode="auto">
          <a:xfrm>
            <a:off x="6400800" y="1600200"/>
            <a:ext cx="1219200" cy="2286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8" name="Rectangle 16"/>
          <p:cNvSpPr>
            <a:spLocks noChangeArrowheads="1"/>
          </p:cNvSpPr>
          <p:nvPr/>
        </p:nvSpPr>
        <p:spPr bwMode="auto">
          <a:xfrm>
            <a:off x="6096000" y="1371600"/>
            <a:ext cx="1600200" cy="2286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9" name="Rectangle 17"/>
          <p:cNvSpPr>
            <a:spLocks noChangeArrowheads="1"/>
          </p:cNvSpPr>
          <p:nvPr/>
        </p:nvSpPr>
        <p:spPr bwMode="auto">
          <a:xfrm>
            <a:off x="5410200" y="990600"/>
            <a:ext cx="1600200" cy="3810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90" name="Rectangle 18"/>
          <p:cNvSpPr>
            <a:spLocks noChangeArrowheads="1"/>
          </p:cNvSpPr>
          <p:nvPr/>
        </p:nvSpPr>
        <p:spPr bwMode="auto">
          <a:xfrm>
            <a:off x="5105400" y="609600"/>
            <a:ext cx="19050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1067868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335877"/>
                                        </p:tgtEl>
                                      </p:cBhvr>
                                    </p:animEffect>
                                    <p:set>
                                      <p:cBhvr>
                                        <p:cTn id="7" dur="1" fill="hold">
                                          <p:stCondLst>
                                            <p:cond delay="499"/>
                                          </p:stCondLst>
                                        </p:cTn>
                                        <p:tgtEl>
                                          <p:spTgt spid="33587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xit" presetSubtype="10" fill="hold" grpId="0" nodeType="clickEffect">
                                  <p:stCondLst>
                                    <p:cond delay="0"/>
                                  </p:stCondLst>
                                  <p:childTnLst>
                                    <p:animEffect transition="out" filter="blinds(horizontal)">
                                      <p:cBhvr>
                                        <p:cTn id="11" dur="500"/>
                                        <p:tgtEl>
                                          <p:spTgt spid="335878"/>
                                        </p:tgtEl>
                                      </p:cBhvr>
                                    </p:animEffect>
                                    <p:set>
                                      <p:cBhvr>
                                        <p:cTn id="12" dur="1" fill="hold">
                                          <p:stCondLst>
                                            <p:cond delay="499"/>
                                          </p:stCondLst>
                                        </p:cTn>
                                        <p:tgtEl>
                                          <p:spTgt spid="33587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xit" presetSubtype="10" fill="hold" grpId="0" nodeType="clickEffect">
                                  <p:stCondLst>
                                    <p:cond delay="0"/>
                                  </p:stCondLst>
                                  <p:childTnLst>
                                    <p:animEffect transition="out" filter="blinds(horizontal)">
                                      <p:cBhvr>
                                        <p:cTn id="16" dur="500"/>
                                        <p:tgtEl>
                                          <p:spTgt spid="335879"/>
                                        </p:tgtEl>
                                      </p:cBhvr>
                                    </p:animEffect>
                                    <p:set>
                                      <p:cBhvr>
                                        <p:cTn id="17" dur="1" fill="hold">
                                          <p:stCondLst>
                                            <p:cond delay="499"/>
                                          </p:stCondLst>
                                        </p:cTn>
                                        <p:tgtEl>
                                          <p:spTgt spid="33587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335880"/>
                                        </p:tgtEl>
                                      </p:cBhvr>
                                    </p:animEffect>
                                    <p:set>
                                      <p:cBhvr>
                                        <p:cTn id="22" dur="1" fill="hold">
                                          <p:stCondLst>
                                            <p:cond delay="499"/>
                                          </p:stCondLst>
                                        </p:cTn>
                                        <p:tgtEl>
                                          <p:spTgt spid="33588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xit" presetSubtype="10" fill="hold" grpId="0" nodeType="clickEffect">
                                  <p:stCondLst>
                                    <p:cond delay="0"/>
                                  </p:stCondLst>
                                  <p:childTnLst>
                                    <p:animEffect transition="out" filter="blinds(horizontal)">
                                      <p:cBhvr>
                                        <p:cTn id="26" dur="500"/>
                                        <p:tgtEl>
                                          <p:spTgt spid="335881"/>
                                        </p:tgtEl>
                                      </p:cBhvr>
                                    </p:animEffect>
                                    <p:set>
                                      <p:cBhvr>
                                        <p:cTn id="27" dur="1" fill="hold">
                                          <p:stCondLst>
                                            <p:cond delay="499"/>
                                          </p:stCondLst>
                                        </p:cTn>
                                        <p:tgtEl>
                                          <p:spTgt spid="335881"/>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xit" presetSubtype="10" fill="hold" grpId="0" nodeType="clickEffect">
                                  <p:stCondLst>
                                    <p:cond delay="0"/>
                                  </p:stCondLst>
                                  <p:childTnLst>
                                    <p:animEffect transition="out" filter="blinds(horizontal)">
                                      <p:cBhvr>
                                        <p:cTn id="31" dur="500"/>
                                        <p:tgtEl>
                                          <p:spTgt spid="335882"/>
                                        </p:tgtEl>
                                      </p:cBhvr>
                                    </p:animEffect>
                                    <p:set>
                                      <p:cBhvr>
                                        <p:cTn id="32" dur="1" fill="hold">
                                          <p:stCondLst>
                                            <p:cond delay="499"/>
                                          </p:stCondLst>
                                        </p:cTn>
                                        <p:tgtEl>
                                          <p:spTgt spid="335882"/>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xit" presetSubtype="10" fill="hold" grpId="0" nodeType="clickEffect">
                                  <p:stCondLst>
                                    <p:cond delay="0"/>
                                  </p:stCondLst>
                                  <p:childTnLst>
                                    <p:animEffect transition="out" filter="blinds(horizontal)">
                                      <p:cBhvr>
                                        <p:cTn id="36" dur="500"/>
                                        <p:tgtEl>
                                          <p:spTgt spid="335883"/>
                                        </p:tgtEl>
                                      </p:cBhvr>
                                    </p:animEffect>
                                    <p:set>
                                      <p:cBhvr>
                                        <p:cTn id="37" dur="1" fill="hold">
                                          <p:stCondLst>
                                            <p:cond delay="499"/>
                                          </p:stCondLst>
                                        </p:cTn>
                                        <p:tgtEl>
                                          <p:spTgt spid="335883"/>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xit" presetSubtype="10" fill="hold" grpId="0" nodeType="clickEffect">
                                  <p:stCondLst>
                                    <p:cond delay="0"/>
                                  </p:stCondLst>
                                  <p:childTnLst>
                                    <p:animEffect transition="out" filter="blinds(horizontal)">
                                      <p:cBhvr>
                                        <p:cTn id="41" dur="500"/>
                                        <p:tgtEl>
                                          <p:spTgt spid="335884"/>
                                        </p:tgtEl>
                                      </p:cBhvr>
                                    </p:animEffect>
                                    <p:set>
                                      <p:cBhvr>
                                        <p:cTn id="42" dur="1" fill="hold">
                                          <p:stCondLst>
                                            <p:cond delay="499"/>
                                          </p:stCondLst>
                                        </p:cTn>
                                        <p:tgtEl>
                                          <p:spTgt spid="335884"/>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xit" presetSubtype="10" fill="hold" grpId="0" nodeType="clickEffect">
                                  <p:stCondLst>
                                    <p:cond delay="0"/>
                                  </p:stCondLst>
                                  <p:childTnLst>
                                    <p:animEffect transition="out" filter="blinds(horizontal)">
                                      <p:cBhvr>
                                        <p:cTn id="46" dur="500"/>
                                        <p:tgtEl>
                                          <p:spTgt spid="335885"/>
                                        </p:tgtEl>
                                      </p:cBhvr>
                                    </p:animEffect>
                                    <p:set>
                                      <p:cBhvr>
                                        <p:cTn id="47" dur="1" fill="hold">
                                          <p:stCondLst>
                                            <p:cond delay="499"/>
                                          </p:stCondLst>
                                        </p:cTn>
                                        <p:tgtEl>
                                          <p:spTgt spid="335885"/>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xit" presetSubtype="10" fill="hold" grpId="0" nodeType="clickEffect">
                                  <p:stCondLst>
                                    <p:cond delay="0"/>
                                  </p:stCondLst>
                                  <p:childTnLst>
                                    <p:animEffect transition="out" filter="blinds(horizontal)">
                                      <p:cBhvr>
                                        <p:cTn id="51" dur="500"/>
                                        <p:tgtEl>
                                          <p:spTgt spid="335886"/>
                                        </p:tgtEl>
                                      </p:cBhvr>
                                    </p:animEffect>
                                    <p:set>
                                      <p:cBhvr>
                                        <p:cTn id="52" dur="1" fill="hold">
                                          <p:stCondLst>
                                            <p:cond delay="499"/>
                                          </p:stCondLst>
                                        </p:cTn>
                                        <p:tgtEl>
                                          <p:spTgt spid="335886"/>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xit" presetSubtype="10" fill="hold" grpId="0" nodeType="clickEffect">
                                  <p:stCondLst>
                                    <p:cond delay="0"/>
                                  </p:stCondLst>
                                  <p:childTnLst>
                                    <p:animEffect transition="out" filter="blinds(horizontal)">
                                      <p:cBhvr>
                                        <p:cTn id="56" dur="500"/>
                                        <p:tgtEl>
                                          <p:spTgt spid="335887"/>
                                        </p:tgtEl>
                                      </p:cBhvr>
                                    </p:animEffect>
                                    <p:set>
                                      <p:cBhvr>
                                        <p:cTn id="57" dur="1" fill="hold">
                                          <p:stCondLst>
                                            <p:cond delay="499"/>
                                          </p:stCondLst>
                                        </p:cTn>
                                        <p:tgtEl>
                                          <p:spTgt spid="335887"/>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xit" presetSubtype="10" fill="hold" grpId="0" nodeType="clickEffect">
                                  <p:stCondLst>
                                    <p:cond delay="0"/>
                                  </p:stCondLst>
                                  <p:childTnLst>
                                    <p:animEffect transition="out" filter="blinds(horizontal)">
                                      <p:cBhvr>
                                        <p:cTn id="61" dur="500"/>
                                        <p:tgtEl>
                                          <p:spTgt spid="335888"/>
                                        </p:tgtEl>
                                      </p:cBhvr>
                                    </p:animEffect>
                                    <p:set>
                                      <p:cBhvr>
                                        <p:cTn id="62" dur="1" fill="hold">
                                          <p:stCondLst>
                                            <p:cond delay="499"/>
                                          </p:stCondLst>
                                        </p:cTn>
                                        <p:tgtEl>
                                          <p:spTgt spid="335888"/>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xit" presetSubtype="10" fill="hold" grpId="0" nodeType="clickEffect">
                                  <p:stCondLst>
                                    <p:cond delay="0"/>
                                  </p:stCondLst>
                                  <p:childTnLst>
                                    <p:animEffect transition="out" filter="blinds(horizontal)">
                                      <p:cBhvr>
                                        <p:cTn id="66" dur="500"/>
                                        <p:tgtEl>
                                          <p:spTgt spid="335889"/>
                                        </p:tgtEl>
                                      </p:cBhvr>
                                    </p:animEffect>
                                    <p:set>
                                      <p:cBhvr>
                                        <p:cTn id="67" dur="1" fill="hold">
                                          <p:stCondLst>
                                            <p:cond delay="499"/>
                                          </p:stCondLst>
                                        </p:cTn>
                                        <p:tgtEl>
                                          <p:spTgt spid="335889"/>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xit" presetSubtype="10" fill="hold" grpId="0" nodeType="clickEffect">
                                  <p:stCondLst>
                                    <p:cond delay="0"/>
                                  </p:stCondLst>
                                  <p:childTnLst>
                                    <p:animEffect transition="out" filter="blinds(horizontal)">
                                      <p:cBhvr>
                                        <p:cTn id="71" dur="500"/>
                                        <p:tgtEl>
                                          <p:spTgt spid="335890"/>
                                        </p:tgtEl>
                                      </p:cBhvr>
                                    </p:animEffect>
                                    <p:set>
                                      <p:cBhvr>
                                        <p:cTn id="72" dur="1" fill="hold">
                                          <p:stCondLst>
                                            <p:cond delay="499"/>
                                          </p:stCondLst>
                                        </p:cTn>
                                        <p:tgtEl>
                                          <p:spTgt spid="3358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7" grpId="0" animBg="1"/>
      <p:bldP spid="335878" grpId="0" animBg="1"/>
      <p:bldP spid="335879" grpId="0" animBg="1"/>
      <p:bldP spid="335880" grpId="0" animBg="1"/>
      <p:bldP spid="335881" grpId="0" animBg="1"/>
      <p:bldP spid="335882" grpId="0" animBg="1"/>
      <p:bldP spid="335883" grpId="0" animBg="1"/>
      <p:bldP spid="335884" grpId="0" animBg="1"/>
      <p:bldP spid="335885" grpId="0" animBg="1"/>
      <p:bldP spid="335886" grpId="0" animBg="1"/>
      <p:bldP spid="335887" grpId="0" animBg="1"/>
      <p:bldP spid="335888" grpId="0" animBg="1"/>
      <p:bldP spid="335889" grpId="0" animBg="1"/>
      <p:bldP spid="335890"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a:t>
            </a:r>
            <a:endParaRPr lang="en-US" dirty="0"/>
          </a:p>
        </p:txBody>
      </p:sp>
      <p:sp>
        <p:nvSpPr>
          <p:cNvPr id="3" name="Content Placeholder 2"/>
          <p:cNvSpPr>
            <a:spLocks noGrp="1"/>
          </p:cNvSpPr>
          <p:nvPr>
            <p:ph idx="1"/>
          </p:nvPr>
        </p:nvSpPr>
        <p:spPr/>
        <p:txBody>
          <a:bodyPr/>
          <a:lstStyle/>
          <a:p>
            <a:r>
              <a:rPr lang="en-US" dirty="0" smtClean="0"/>
              <a:t>Work on page 12 and 13 in the packet</a:t>
            </a:r>
            <a:endParaRPr lang="en-US" dirty="0"/>
          </a:p>
        </p:txBody>
      </p:sp>
    </p:spTree>
    <p:extLst>
      <p:ext uri="{BB962C8B-B14F-4D97-AF65-F5344CB8AC3E}">
        <p14:creationId xmlns:p14="http://schemas.microsoft.com/office/powerpoint/2010/main" val="374321317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Ready for the test</a:t>
            </a:r>
            <a:endParaRPr lang="en-US" dirty="0"/>
          </a:p>
        </p:txBody>
      </p:sp>
      <p:sp>
        <p:nvSpPr>
          <p:cNvPr id="3" name="Content Placeholder 2"/>
          <p:cNvSpPr>
            <a:spLocks noGrp="1"/>
          </p:cNvSpPr>
          <p:nvPr>
            <p:ph idx="1"/>
          </p:nvPr>
        </p:nvSpPr>
        <p:spPr/>
        <p:txBody>
          <a:bodyPr/>
          <a:lstStyle/>
          <a:p>
            <a:r>
              <a:rPr lang="en-US" dirty="0" smtClean="0"/>
              <a:t>Online organelle assignment</a:t>
            </a:r>
          </a:p>
          <a:p>
            <a:r>
              <a:rPr lang="en-US" dirty="0" smtClean="0"/>
              <a:t>Chapter summary sheet (</a:t>
            </a:r>
            <a:r>
              <a:rPr lang="en-US" dirty="0" err="1"/>
              <a:t>F</a:t>
            </a:r>
            <a:r>
              <a:rPr lang="en-US" dirty="0" err="1" smtClean="0"/>
              <a:t>rayer</a:t>
            </a:r>
            <a:r>
              <a:rPr lang="en-US" dirty="0" smtClean="0"/>
              <a:t> model) – between page 11 and 12 in packet</a:t>
            </a:r>
          </a:p>
          <a:p>
            <a:r>
              <a:rPr lang="en-US" dirty="0" smtClean="0"/>
              <a:t>“Cellular Production of Proteins” Sheet – after page 11 in packet</a:t>
            </a:r>
          </a:p>
          <a:p>
            <a:r>
              <a:rPr lang="en-US" dirty="0" smtClean="0"/>
              <a:t>Chapter Checklist – page 16 &amp; 17 in packet</a:t>
            </a:r>
          </a:p>
          <a:p>
            <a:r>
              <a:rPr lang="en-US" dirty="0" smtClean="0"/>
              <a:t>Study Guide</a:t>
            </a:r>
            <a:endParaRPr lang="en-US" dirty="0"/>
          </a:p>
        </p:txBody>
      </p:sp>
    </p:spTree>
    <p:extLst>
      <p:ext uri="{BB962C8B-B14F-4D97-AF65-F5344CB8AC3E}">
        <p14:creationId xmlns:p14="http://schemas.microsoft.com/office/powerpoint/2010/main" val="3598542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11/29 ATB</a:t>
            </a:r>
            <a:endParaRPr lang="en-US" dirty="0"/>
          </a:p>
        </p:txBody>
      </p:sp>
      <p:sp>
        <p:nvSpPr>
          <p:cNvPr id="3" name="Content Placeholder 2"/>
          <p:cNvSpPr>
            <a:spLocks noGrp="1"/>
          </p:cNvSpPr>
          <p:nvPr>
            <p:ph idx="1"/>
          </p:nvPr>
        </p:nvSpPr>
        <p:spPr/>
        <p:txBody>
          <a:bodyPr>
            <a:normAutofit/>
          </a:bodyPr>
          <a:lstStyle/>
          <a:p>
            <a:r>
              <a:rPr lang="en-US" sz="2800" dirty="0" smtClean="0"/>
              <a:t>What is the function of the nucleus?  What is found inside the nucleus?</a:t>
            </a:r>
          </a:p>
          <a:p>
            <a:r>
              <a:rPr lang="en-US" sz="2800" dirty="0" smtClean="0"/>
              <a:t>Today:</a:t>
            </a:r>
          </a:p>
          <a:p>
            <a:pPr lvl="1"/>
            <a:r>
              <a:rPr lang="en-US" sz="2800" dirty="0" smtClean="0"/>
              <a:t>Using the microscopes</a:t>
            </a:r>
          </a:p>
          <a:p>
            <a:pPr lvl="1"/>
            <a:r>
              <a:rPr lang="en-US" sz="2800" dirty="0" smtClean="0"/>
              <a:t>Microscope refresher</a:t>
            </a:r>
          </a:p>
          <a:p>
            <a:pPr lvl="1"/>
            <a:r>
              <a:rPr lang="en-US" sz="2800" dirty="0" smtClean="0"/>
              <a:t>Quiz next Tuesday or Wednesday on what we’ve covered this far</a:t>
            </a:r>
            <a:endParaRPr lang="en-US" sz="2800" dirty="0"/>
          </a:p>
        </p:txBody>
      </p:sp>
    </p:spTree>
    <p:extLst>
      <p:ext uri="{BB962C8B-B14F-4D97-AF65-F5344CB8AC3E}">
        <p14:creationId xmlns:p14="http://schemas.microsoft.com/office/powerpoint/2010/main" val="1022149021"/>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8332"/>
            <a:ext cx="9143999" cy="777638"/>
          </a:xfrm>
        </p:spPr>
        <p:txBody>
          <a:bodyPr/>
          <a:lstStyle/>
          <a:p>
            <a:r>
              <a:rPr lang="en-US" dirty="0" smtClean="0"/>
              <a:t>Cellular Production of Proteins</a:t>
            </a:r>
            <a:endParaRPr lang="en-US" dirty="0"/>
          </a:p>
        </p:txBody>
      </p:sp>
      <p:sp>
        <p:nvSpPr>
          <p:cNvPr id="3" name="Content Placeholder 2"/>
          <p:cNvSpPr>
            <a:spLocks noGrp="1"/>
          </p:cNvSpPr>
          <p:nvPr>
            <p:ph idx="1"/>
          </p:nvPr>
        </p:nvSpPr>
        <p:spPr>
          <a:xfrm>
            <a:off x="0" y="865970"/>
            <a:ext cx="8812103" cy="5077631"/>
          </a:xfrm>
        </p:spPr>
        <p:txBody>
          <a:bodyPr/>
          <a:lstStyle/>
          <a:p>
            <a:r>
              <a:rPr lang="en-US" dirty="0" smtClean="0"/>
              <a:t>Use the terms located on you packet page along with the diagram below to help fill in the blanks dealin</a:t>
            </a:r>
            <a:r>
              <a:rPr lang="en-US" dirty="0" smtClean="0"/>
              <a:t>g with protein production.</a:t>
            </a:r>
            <a:endParaRPr lang="en-US" dirty="0"/>
          </a:p>
        </p:txBody>
      </p:sp>
      <p:grpSp>
        <p:nvGrpSpPr>
          <p:cNvPr id="4" name="Group 3"/>
          <p:cNvGrpSpPr/>
          <p:nvPr/>
        </p:nvGrpSpPr>
        <p:grpSpPr>
          <a:xfrm>
            <a:off x="0" y="2790348"/>
            <a:ext cx="9144000" cy="4067652"/>
            <a:chOff x="0" y="0"/>
            <a:chExt cx="9742805" cy="4093210"/>
          </a:xfrm>
          <a:extLst>
            <a:ext uri="{0CCBE362-F206-4b92-989A-16890622DB6E}">
              <ma14:wrappingTextBoxFlag xmlns:ma14="http://schemas.microsoft.com/office/mac/drawingml/2011/main"/>
            </a:ext>
          </a:extLst>
        </p:grpSpPr>
        <p:grpSp>
          <p:nvGrpSpPr>
            <p:cNvPr id="5" name="Group 4"/>
            <p:cNvGrpSpPr/>
            <p:nvPr/>
          </p:nvGrpSpPr>
          <p:grpSpPr>
            <a:xfrm>
              <a:off x="0" y="0"/>
              <a:ext cx="9742805" cy="4093210"/>
              <a:chOff x="0" y="0"/>
              <a:chExt cx="9742805" cy="4093210"/>
            </a:xfrm>
          </p:grpSpPr>
          <p:pic>
            <p:nvPicPr>
              <p:cNvPr id="19" name="Picture 1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86300" y="0"/>
                <a:ext cx="5056505" cy="3850640"/>
              </a:xfrm>
              <a:prstGeom prst="rect">
                <a:avLst/>
              </a:prstGeom>
              <a:noFill/>
              <a:ln>
                <a:noFill/>
              </a:ln>
              <a:effectLst/>
              <a:extLst>
                <a:ext uri="{FAA26D3D-D897-4be2-8F04-BA451C77F1D7}">
                  <ma14:placeholderFlag xmlns:ma14="http://schemas.microsoft.com/office/mac/drawingml/2011/main"/>
                </a:ext>
              </a:extLst>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21285"/>
                <a:ext cx="4800600" cy="3971925"/>
              </a:xfrm>
              <a:prstGeom prst="rect">
                <a:avLst/>
              </a:prstGeom>
              <a:noFill/>
              <a:ln>
                <a:noFill/>
              </a:ln>
              <a:effectLst/>
              <a:extLst>
                <a:ext uri="{FAA26D3D-D897-4be2-8F04-BA451C77F1D7}">
                  <ma14:placeholderFlag xmlns:ma14="http://schemas.microsoft.com/office/mac/drawingml/2011/main"/>
                </a:ext>
              </a:extLst>
            </p:spPr>
          </p:pic>
        </p:grpSp>
        <p:sp>
          <p:nvSpPr>
            <p:cNvPr id="6" name="Rectangle 5"/>
            <p:cNvSpPr/>
            <p:nvPr/>
          </p:nvSpPr>
          <p:spPr>
            <a:xfrm>
              <a:off x="1970405" y="724535"/>
              <a:ext cx="914400" cy="2286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p:cNvSpPr/>
            <p:nvPr/>
          </p:nvSpPr>
          <p:spPr>
            <a:xfrm>
              <a:off x="2637155" y="1028700"/>
              <a:ext cx="1257300" cy="5715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Rectangle 7"/>
            <p:cNvSpPr/>
            <p:nvPr/>
          </p:nvSpPr>
          <p:spPr>
            <a:xfrm>
              <a:off x="3551555" y="1600200"/>
              <a:ext cx="1028700" cy="5715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Rectangle 8"/>
            <p:cNvSpPr/>
            <p:nvPr/>
          </p:nvSpPr>
          <p:spPr>
            <a:xfrm>
              <a:off x="5494655" y="914400"/>
              <a:ext cx="1028700" cy="3429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Rectangle 9"/>
            <p:cNvSpPr/>
            <p:nvPr/>
          </p:nvSpPr>
          <p:spPr>
            <a:xfrm>
              <a:off x="7094855" y="1257300"/>
              <a:ext cx="685800" cy="4572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Rectangle 10"/>
            <p:cNvSpPr/>
            <p:nvPr/>
          </p:nvSpPr>
          <p:spPr>
            <a:xfrm>
              <a:off x="1951355" y="914400"/>
              <a:ext cx="723900" cy="1524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ectangle 11"/>
            <p:cNvSpPr/>
            <p:nvPr/>
          </p:nvSpPr>
          <p:spPr>
            <a:xfrm>
              <a:off x="1284605" y="724535"/>
              <a:ext cx="457200" cy="3429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Rectangle 12"/>
            <p:cNvSpPr/>
            <p:nvPr/>
          </p:nvSpPr>
          <p:spPr>
            <a:xfrm>
              <a:off x="598805" y="381635"/>
              <a:ext cx="457200" cy="2286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ectangle 13"/>
            <p:cNvSpPr/>
            <p:nvPr/>
          </p:nvSpPr>
          <p:spPr>
            <a:xfrm>
              <a:off x="3665855" y="2628900"/>
              <a:ext cx="457200" cy="3429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Rectangle 14"/>
            <p:cNvSpPr/>
            <p:nvPr/>
          </p:nvSpPr>
          <p:spPr>
            <a:xfrm>
              <a:off x="4123055" y="2628900"/>
              <a:ext cx="342900" cy="2286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Rectangle 15"/>
            <p:cNvSpPr/>
            <p:nvPr/>
          </p:nvSpPr>
          <p:spPr>
            <a:xfrm>
              <a:off x="5723255" y="2743200"/>
              <a:ext cx="342900" cy="342900"/>
            </a:xfrm>
            <a:prstGeom prst="rect">
              <a:avLst/>
            </a:prstGeom>
            <a:solidFill>
              <a:schemeClr val="bg1"/>
            </a:solidFill>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17" name="Straight Arrow Connector 16"/>
            <p:cNvCxnSpPr/>
            <p:nvPr/>
          </p:nvCxnSpPr>
          <p:spPr>
            <a:xfrm flipH="1">
              <a:off x="2751455" y="1600200"/>
              <a:ext cx="45720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Curved Up Arrow 17"/>
            <p:cNvSpPr/>
            <p:nvPr/>
          </p:nvSpPr>
          <p:spPr>
            <a:xfrm rot="17622685">
              <a:off x="4465955" y="2514600"/>
              <a:ext cx="342900" cy="228600"/>
            </a:xfrm>
            <a:prstGeom prst="curvedUp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1" name="Text Box 13"/>
          <p:cNvSpPr txBox="1"/>
          <p:nvPr/>
        </p:nvSpPr>
        <p:spPr>
          <a:xfrm>
            <a:off x="472115" y="3037133"/>
            <a:ext cx="457200" cy="349250"/>
          </a:xfrm>
          <a:prstGeom prst="rect">
            <a:avLst/>
          </a:prstGeom>
          <a:noFill/>
          <a:ln>
            <a:noFill/>
          </a:ln>
          <a:effectLst/>
          <a:extLs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1</a:t>
            </a:r>
            <a:endParaRPr lang="en-US" sz="1200" dirty="0">
              <a:effectLst/>
              <a:latin typeface="Cambria"/>
              <a:ea typeface="ＭＳ 明朝"/>
              <a:cs typeface="Times New Roman"/>
            </a:endParaRPr>
          </a:p>
        </p:txBody>
      </p:sp>
      <p:sp>
        <p:nvSpPr>
          <p:cNvPr id="22" name="Text Box 14"/>
          <p:cNvSpPr txBox="1"/>
          <p:nvPr/>
        </p:nvSpPr>
        <p:spPr>
          <a:xfrm>
            <a:off x="1061715" y="3443392"/>
            <a:ext cx="457200" cy="349250"/>
          </a:xfrm>
          <a:prstGeom prst="rect">
            <a:avLst/>
          </a:prstGeom>
          <a:noFill/>
          <a:ln>
            <a:noFill/>
          </a:ln>
          <a:effectLst/>
          <a:extLs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2</a:t>
            </a:r>
            <a:endParaRPr lang="en-US" sz="1200">
              <a:effectLst/>
              <a:latin typeface="Cambria"/>
              <a:ea typeface="ＭＳ 明朝"/>
              <a:cs typeface="Times New Roman"/>
            </a:endParaRPr>
          </a:p>
        </p:txBody>
      </p:sp>
      <p:sp>
        <p:nvSpPr>
          <p:cNvPr id="23" name="Text Box 15"/>
          <p:cNvSpPr txBox="1"/>
          <p:nvPr/>
        </p:nvSpPr>
        <p:spPr>
          <a:xfrm>
            <a:off x="1861815" y="3443392"/>
            <a:ext cx="457200" cy="349250"/>
          </a:xfrm>
          <a:prstGeom prst="rect">
            <a:avLst/>
          </a:prstGeom>
          <a:noFill/>
          <a:ln>
            <a:noFill/>
          </a:ln>
          <a:effectLst/>
          <a:extLst>
            <a:ext uri="{FAA26D3D-D897-4be2-8F04-BA451C77F1D7}">
              <ma14:placeholderFlag xmlns:ma14="http://schemas.microsoft.com/office/mac/drawingml/2011/main"/>
            </a:ex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3</a:t>
            </a:r>
            <a:r>
              <a:rPr lang="en-US" sz="2000" b="1">
                <a:solidFill>
                  <a:srgbClr val="EEECE1"/>
                </a:solidFill>
                <a:effectLst/>
                <a:latin typeface="Cambria"/>
                <a:ea typeface="ＭＳ 明朝"/>
                <a:cs typeface="Times New Roman"/>
              </a:rPr>
              <a:t> </a:t>
            </a:r>
            <a:endParaRPr lang="en-US" sz="1200">
              <a:effectLst/>
              <a:latin typeface="Cambria"/>
              <a:ea typeface="ＭＳ 明朝"/>
              <a:cs typeface="Times New Roman"/>
            </a:endParaRPr>
          </a:p>
        </p:txBody>
      </p:sp>
      <p:sp>
        <p:nvSpPr>
          <p:cNvPr id="24" name="Text Box 18"/>
          <p:cNvSpPr txBox="1"/>
          <p:nvPr/>
        </p:nvSpPr>
        <p:spPr>
          <a:xfrm>
            <a:off x="2661915" y="3906942"/>
            <a:ext cx="457200" cy="349250"/>
          </a:xfrm>
          <a:prstGeom prst="rect">
            <a:avLst/>
          </a:prstGeom>
          <a:noFill/>
          <a:ln>
            <a:noFill/>
          </a:ln>
          <a:effectLst/>
          <a:extLs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4</a:t>
            </a:r>
            <a:r>
              <a:rPr lang="en-US" sz="2000" b="1">
                <a:solidFill>
                  <a:srgbClr val="EEECE1"/>
                </a:solidFill>
                <a:effectLst/>
                <a:latin typeface="Cambria"/>
                <a:ea typeface="ＭＳ 明朝"/>
                <a:cs typeface="Times New Roman"/>
              </a:rPr>
              <a:t> </a:t>
            </a:r>
            <a:endParaRPr lang="en-US" sz="1200">
              <a:effectLst/>
              <a:latin typeface="Cambria"/>
              <a:ea typeface="ＭＳ 明朝"/>
              <a:cs typeface="Times New Roman"/>
            </a:endParaRPr>
          </a:p>
        </p:txBody>
      </p:sp>
      <p:sp>
        <p:nvSpPr>
          <p:cNvPr id="25" name="Text Box 20"/>
          <p:cNvSpPr txBox="1"/>
          <p:nvPr/>
        </p:nvSpPr>
        <p:spPr>
          <a:xfrm>
            <a:off x="3690615" y="4364142"/>
            <a:ext cx="457200" cy="349250"/>
          </a:xfrm>
          <a:prstGeom prst="rect">
            <a:avLst/>
          </a:prstGeom>
          <a:noFill/>
          <a:ln>
            <a:noFill/>
          </a:ln>
          <a:effectLst/>
          <a:extLs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5</a:t>
            </a:r>
            <a:r>
              <a:rPr lang="en-US" sz="2000" b="1">
                <a:solidFill>
                  <a:srgbClr val="EEECE1"/>
                </a:solidFill>
                <a:effectLst/>
                <a:latin typeface="Cambria"/>
                <a:ea typeface="ＭＳ 明朝"/>
                <a:cs typeface="Times New Roman"/>
              </a:rPr>
              <a:t> </a:t>
            </a:r>
            <a:endParaRPr lang="en-US" sz="1200">
              <a:effectLst/>
              <a:latin typeface="Cambria"/>
              <a:ea typeface="ＭＳ 明朝"/>
              <a:cs typeface="Times New Roman"/>
            </a:endParaRPr>
          </a:p>
        </p:txBody>
      </p:sp>
      <p:sp>
        <p:nvSpPr>
          <p:cNvPr id="26" name="Text Box 23"/>
          <p:cNvSpPr txBox="1"/>
          <p:nvPr/>
        </p:nvSpPr>
        <p:spPr>
          <a:xfrm>
            <a:off x="3763825" y="5288067"/>
            <a:ext cx="457200" cy="349250"/>
          </a:xfrm>
          <a:prstGeom prst="rect">
            <a:avLst/>
          </a:prstGeom>
          <a:noFill/>
          <a:ln>
            <a:noFill/>
          </a:ln>
          <a:effectLst/>
          <a:extLs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7</a:t>
            </a:r>
            <a:r>
              <a:rPr lang="en-US" sz="2000" b="1" dirty="0">
                <a:solidFill>
                  <a:srgbClr val="EEECE1"/>
                </a:solidFill>
                <a:effectLst/>
                <a:latin typeface="Cambria"/>
                <a:ea typeface="ＭＳ 明朝"/>
                <a:cs typeface="Times New Roman"/>
              </a:rPr>
              <a:t> </a:t>
            </a:r>
            <a:endParaRPr lang="en-US" sz="1200" dirty="0">
              <a:effectLst/>
              <a:latin typeface="Cambria"/>
              <a:ea typeface="ＭＳ 明朝"/>
              <a:cs typeface="Times New Roman"/>
            </a:endParaRPr>
          </a:p>
        </p:txBody>
      </p:sp>
      <p:sp>
        <p:nvSpPr>
          <p:cNvPr id="27" name="Text Box 26"/>
          <p:cNvSpPr txBox="1"/>
          <p:nvPr/>
        </p:nvSpPr>
        <p:spPr>
          <a:xfrm>
            <a:off x="3306625" y="5396017"/>
            <a:ext cx="457200" cy="349250"/>
          </a:xfrm>
          <a:prstGeom prst="rect">
            <a:avLst/>
          </a:prstGeom>
          <a:noFill/>
          <a:ln>
            <a:noFill/>
          </a:ln>
          <a:effectLst/>
          <a:extLst>
            <a:ext uri="{FAA26D3D-D897-4be2-8F04-BA451C77F1D7}">
              <ma14:placeholderFlag xmlns:ma14="http://schemas.microsoft.com/office/mac/drawingml/2011/main"/>
            </a:ex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6</a:t>
            </a:r>
            <a:r>
              <a:rPr lang="en-US" sz="2000" b="1">
                <a:solidFill>
                  <a:srgbClr val="EEECE1"/>
                </a:solidFill>
                <a:effectLst/>
                <a:latin typeface="Cambria"/>
                <a:ea typeface="ＭＳ 明朝"/>
                <a:cs typeface="Times New Roman"/>
              </a:rPr>
              <a:t> </a:t>
            </a:r>
            <a:endParaRPr lang="en-US" sz="1200">
              <a:effectLst/>
              <a:latin typeface="Cambria"/>
              <a:ea typeface="ＭＳ 明朝"/>
              <a:cs typeface="Times New Roman"/>
            </a:endParaRPr>
          </a:p>
        </p:txBody>
      </p:sp>
      <p:sp>
        <p:nvSpPr>
          <p:cNvPr id="28" name="Text Box 30"/>
          <p:cNvSpPr txBox="1"/>
          <p:nvPr/>
        </p:nvSpPr>
        <p:spPr>
          <a:xfrm>
            <a:off x="5257665" y="5456818"/>
            <a:ext cx="457200" cy="349250"/>
          </a:xfrm>
          <a:prstGeom prst="rect">
            <a:avLst/>
          </a:prstGeom>
          <a:noFill/>
          <a:ln>
            <a:noFill/>
          </a:ln>
          <a:effectLst/>
          <a:extLs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8</a:t>
            </a:r>
            <a:r>
              <a:rPr lang="en-US" sz="2000" b="1" dirty="0">
                <a:solidFill>
                  <a:srgbClr val="EEECE1"/>
                </a:solidFill>
                <a:effectLst/>
                <a:latin typeface="Cambria"/>
                <a:ea typeface="ＭＳ 明朝"/>
                <a:cs typeface="Times New Roman"/>
              </a:rPr>
              <a:t> </a:t>
            </a:r>
            <a:endParaRPr lang="en-US" sz="1200" dirty="0">
              <a:effectLst/>
              <a:latin typeface="Cambria"/>
              <a:ea typeface="ＭＳ 明朝"/>
              <a:cs typeface="Times New Roman"/>
            </a:endParaRPr>
          </a:p>
        </p:txBody>
      </p:sp>
      <p:sp>
        <p:nvSpPr>
          <p:cNvPr id="29" name="Text Box 288770"/>
          <p:cNvSpPr txBox="1"/>
          <p:nvPr/>
        </p:nvSpPr>
        <p:spPr>
          <a:xfrm>
            <a:off x="5380985" y="3609903"/>
            <a:ext cx="457200" cy="349250"/>
          </a:xfrm>
          <a:prstGeom prst="rect">
            <a:avLst/>
          </a:prstGeom>
          <a:noFill/>
          <a:ln>
            <a:noFill/>
          </a:ln>
          <a:effectLst/>
          <a:extLs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9</a:t>
            </a:r>
            <a:r>
              <a:rPr lang="en-US" sz="2000" b="1" dirty="0">
                <a:solidFill>
                  <a:srgbClr val="EEECE1"/>
                </a:solidFill>
                <a:effectLst/>
                <a:latin typeface="Cambria"/>
                <a:ea typeface="ＭＳ 明朝"/>
                <a:cs typeface="Times New Roman"/>
              </a:rPr>
              <a:t> </a:t>
            </a:r>
            <a:endParaRPr lang="en-US" sz="1200" dirty="0">
              <a:effectLst/>
              <a:latin typeface="Cambria"/>
              <a:ea typeface="ＭＳ 明朝"/>
              <a:cs typeface="Times New Roman"/>
            </a:endParaRPr>
          </a:p>
        </p:txBody>
      </p:sp>
      <p:sp>
        <p:nvSpPr>
          <p:cNvPr id="30" name="Text Box 288775"/>
          <p:cNvSpPr txBox="1"/>
          <p:nvPr/>
        </p:nvSpPr>
        <p:spPr>
          <a:xfrm>
            <a:off x="6638285" y="3997394"/>
            <a:ext cx="571500" cy="349250"/>
          </a:xfrm>
          <a:prstGeom prst="rect">
            <a:avLst/>
          </a:prstGeom>
          <a:noFill/>
          <a:ln>
            <a:noFill/>
          </a:ln>
          <a:effectLst/>
          <a:extLs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10</a:t>
            </a:r>
            <a:r>
              <a:rPr lang="en-US" sz="2000" b="1" dirty="0">
                <a:solidFill>
                  <a:srgbClr val="EEECE1"/>
                </a:solidFill>
                <a:effectLst/>
                <a:latin typeface="Cambria"/>
                <a:ea typeface="ＭＳ 明朝"/>
                <a:cs typeface="Times New Roman"/>
              </a:rPr>
              <a:t> </a:t>
            </a:r>
            <a:endParaRPr lang="en-US" sz="1200" dirty="0">
              <a:effectLst/>
              <a:latin typeface="Cambria"/>
              <a:ea typeface="ＭＳ 明朝"/>
              <a:cs typeface="Times New Roman"/>
            </a:endParaRPr>
          </a:p>
        </p:txBody>
      </p:sp>
      <p:sp>
        <p:nvSpPr>
          <p:cNvPr id="31" name="Text Box 288780"/>
          <p:cNvSpPr txBox="1"/>
          <p:nvPr/>
        </p:nvSpPr>
        <p:spPr>
          <a:xfrm>
            <a:off x="8581385" y="4699422"/>
            <a:ext cx="571500" cy="342900"/>
          </a:xfrm>
          <a:prstGeom prst="rect">
            <a:avLst/>
          </a:prstGeom>
          <a:noFill/>
          <a:ln>
            <a:noFill/>
          </a:ln>
          <a:effectLst/>
          <a:extLst>
            <a:ext uri="{FAA26D3D-D897-4be2-8F04-BA451C77F1D7}">
              <ma14:placeholderFlag xmlns:ma14="http://schemas.microsoft.com/office/mac/drawingml/2011/main"/>
            </a:ex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ln w="12700" cap="flat" cmpd="sng" algn="ctr">
                  <a:solidFill>
                    <a:srgbClr val="054697"/>
                  </a:solidFill>
                  <a:prstDash val="solid"/>
                  <a:round/>
                </a:ln>
                <a:solidFill>
                  <a:srgbClr val="F4F1E3"/>
                </a:solidFill>
                <a:effectLst>
                  <a:outerShdw blurRad="41275" dist="20320" dir="1800000" algn="tl">
                    <a:srgbClr val="000000">
                      <a:alpha val="40000"/>
                    </a:srgbClr>
                  </a:outerShdw>
                </a:effectLst>
                <a:latin typeface="Cambria"/>
                <a:ea typeface="ＭＳ 明朝"/>
                <a:cs typeface="Times New Roman"/>
              </a:rPr>
              <a:t>11</a:t>
            </a:r>
            <a:r>
              <a:rPr lang="en-US" sz="2000" b="1">
                <a:solidFill>
                  <a:srgbClr val="EEECE1"/>
                </a:solidFill>
                <a:effectLst/>
                <a:latin typeface="Cambria"/>
                <a:ea typeface="ＭＳ 明朝"/>
                <a:cs typeface="Times New Roman"/>
              </a:rPr>
              <a:t> </a:t>
            </a:r>
            <a:endParaRPr lang="en-US" sz="1200">
              <a:effectLst/>
              <a:latin typeface="Cambria"/>
              <a:ea typeface="ＭＳ 明朝"/>
              <a:cs typeface="Times New Roman"/>
            </a:endParaRPr>
          </a:p>
        </p:txBody>
      </p:sp>
    </p:spTree>
    <p:extLst>
      <p:ext uri="{BB962C8B-B14F-4D97-AF65-F5344CB8AC3E}">
        <p14:creationId xmlns:p14="http://schemas.microsoft.com/office/powerpoint/2010/main" val="1237673351"/>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800" cy="404119"/>
          </a:xfrm>
        </p:spPr>
        <p:txBody>
          <a:bodyPr/>
          <a:lstStyle/>
          <a:p>
            <a:r>
              <a:rPr lang="en-US" sz="3000" u="sng" dirty="0"/>
              <a:t>Cellular Production of Proteins</a:t>
            </a:r>
            <a:endParaRPr lang="en-US" sz="3000" dirty="0"/>
          </a:p>
        </p:txBody>
      </p:sp>
      <p:sp>
        <p:nvSpPr>
          <p:cNvPr id="3" name="Content Placeholder 2"/>
          <p:cNvSpPr>
            <a:spLocks noGrp="1"/>
          </p:cNvSpPr>
          <p:nvPr>
            <p:ph idx="1"/>
          </p:nvPr>
        </p:nvSpPr>
        <p:spPr>
          <a:xfrm>
            <a:off x="0" y="635045"/>
            <a:ext cx="5945284" cy="6222955"/>
          </a:xfrm>
        </p:spPr>
        <p:txBody>
          <a:bodyPr>
            <a:normAutofit fontScale="47500" lnSpcReduction="20000"/>
          </a:bodyPr>
          <a:lstStyle/>
          <a:p>
            <a:pPr lvl="0"/>
            <a:r>
              <a:rPr lang="en-US" sz="1400" dirty="0" smtClean="0"/>
              <a:t>What </a:t>
            </a:r>
            <a:r>
              <a:rPr lang="en-US" sz="1400" dirty="0"/>
              <a:t>is the structure labeled by 1 - __________________________</a:t>
            </a:r>
          </a:p>
          <a:p>
            <a:pPr lvl="1"/>
            <a:r>
              <a:rPr lang="en-US" sz="1400" dirty="0"/>
              <a:t>What is the genetic substance found inside this substance? _________________________</a:t>
            </a:r>
          </a:p>
          <a:p>
            <a:pPr lvl="1"/>
            <a:r>
              <a:rPr lang="en-US" sz="1400" dirty="0"/>
              <a:t>What is the name of the dense part of this organelle found in the center?  ____________________	 What does it produce?  </a:t>
            </a:r>
          </a:p>
          <a:p>
            <a:pPr lvl="0"/>
            <a:r>
              <a:rPr lang="en-US" sz="1400" dirty="0"/>
              <a:t>What is the structure labeled by 2 - _____________________________________</a:t>
            </a:r>
          </a:p>
          <a:p>
            <a:pPr lvl="0"/>
            <a:r>
              <a:rPr lang="en-US" sz="1400" dirty="0"/>
              <a:t>What is the small structure labeled by 3 - __________________________ (it is produced by the answer to 1b).  </a:t>
            </a:r>
          </a:p>
          <a:p>
            <a:pPr lvl="0"/>
            <a:r>
              <a:rPr lang="en-US" sz="1400" dirty="0"/>
              <a:t>What is the organelle labeled 8? _____________________________________</a:t>
            </a:r>
          </a:p>
          <a:p>
            <a:pPr lvl="0"/>
            <a:r>
              <a:rPr lang="en-US" sz="1400" dirty="0"/>
              <a:t>What organelle is labeled at 7? _____________________________  Where does this organelle move to? </a:t>
            </a:r>
          </a:p>
          <a:p>
            <a:pPr lvl="0"/>
            <a:r>
              <a:rPr lang="en-US" sz="1400" dirty="0"/>
              <a:t>What organelle is labeled by 6? ____________________________  What is it important for producing? </a:t>
            </a:r>
          </a:p>
          <a:p>
            <a:pPr lvl="0"/>
            <a:r>
              <a:rPr lang="en-US" sz="1400" dirty="0"/>
              <a:t>What is occurring at 4? </a:t>
            </a:r>
          </a:p>
          <a:p>
            <a:pPr lvl="0"/>
            <a:r>
              <a:rPr lang="en-US" sz="1400" dirty="0"/>
              <a:t>What is occurring at 5? </a:t>
            </a:r>
          </a:p>
          <a:p>
            <a:pPr lvl="0"/>
            <a:r>
              <a:rPr lang="en-US" sz="1400" dirty="0"/>
              <a:t>What happens to the protein as moves through the organelle (9)?  </a:t>
            </a:r>
          </a:p>
          <a:p>
            <a:pPr lvl="0"/>
            <a:r>
              <a:rPr lang="en-US" sz="1400" dirty="0"/>
              <a:t>What is happening at 10?  </a:t>
            </a:r>
          </a:p>
          <a:p>
            <a:pPr lvl="0"/>
            <a:r>
              <a:rPr lang="en-US" sz="1400" dirty="0"/>
              <a:t>What is the process occurring at 11? _______________________________ </a:t>
            </a:r>
          </a:p>
          <a:p>
            <a:r>
              <a:rPr lang="en-US" sz="1400" dirty="0"/>
              <a:t>What happens to the protein at 10?  </a:t>
            </a:r>
          </a:p>
          <a:p>
            <a:r>
              <a:rPr lang="en-US" sz="1400" dirty="0"/>
              <a:t>Ribosome		Vesicles</a:t>
            </a:r>
          </a:p>
          <a:p>
            <a:r>
              <a:rPr lang="en-US" sz="1400" dirty="0"/>
              <a:t>Rough ER 		Nucleus</a:t>
            </a:r>
          </a:p>
          <a:p>
            <a:r>
              <a:rPr lang="en-US" sz="1400" dirty="0"/>
              <a:t>Smooth ER		Exocytosis</a:t>
            </a:r>
          </a:p>
          <a:p>
            <a:r>
              <a:rPr lang="en-US" sz="1400" dirty="0"/>
              <a:t>Golgi apparatus	DNA</a:t>
            </a:r>
          </a:p>
          <a:p>
            <a:r>
              <a:rPr lang="en-US" sz="1400" dirty="0" smtClean="0"/>
              <a:t>Nucleolus</a:t>
            </a:r>
            <a:endParaRPr lang="en-US" sz="1400" dirty="0"/>
          </a:p>
        </p:txBody>
      </p:sp>
    </p:spTree>
    <p:extLst>
      <p:ext uri="{BB962C8B-B14F-4D97-AF65-F5344CB8AC3E}">
        <p14:creationId xmlns:p14="http://schemas.microsoft.com/office/powerpoint/2010/main" val="148298868"/>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p:nvPr>
        </p:nvSpPr>
        <p:spPr>
          <a:xfrm>
            <a:off x="457200" y="0"/>
            <a:ext cx="8229600" cy="654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effectLst/>
                <a:latin typeface="Tahoma" charset="0"/>
              </a:rPr>
              <a:t>Cell Organelle Review</a:t>
            </a:r>
          </a:p>
        </p:txBody>
      </p:sp>
      <p:sp>
        <p:nvSpPr>
          <p:cNvPr id="98306"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471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844356"/>
            <a:ext cx="8077200" cy="599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7110" name="Rectangle 6"/>
          <p:cNvSpPr>
            <a:spLocks noChangeArrowheads="1"/>
          </p:cNvSpPr>
          <p:nvPr/>
        </p:nvSpPr>
        <p:spPr bwMode="auto">
          <a:xfrm>
            <a:off x="1676400" y="1352356"/>
            <a:ext cx="1066800" cy="228600"/>
          </a:xfrm>
          <a:prstGeom prst="rect">
            <a:avLst/>
          </a:prstGeom>
          <a:solidFill>
            <a:schemeClr val="bg1"/>
          </a:solidFill>
          <a:ln w="9525">
            <a:solidFill>
              <a:schemeClr val="tx1"/>
            </a:solidFill>
            <a:miter lim="800000"/>
            <a:headEnd/>
            <a:tailEnd/>
          </a:ln>
          <a:effectLst/>
          <a:extLst/>
        </p:spPr>
        <p:txBody>
          <a:bodyPr wrap="none" anchor="ctr"/>
          <a:lstStyle/>
          <a:p>
            <a:pPr>
              <a:defRPr/>
            </a:pPr>
            <a:endParaRPr lang="en-US">
              <a:cs typeface="+mn-cs"/>
            </a:endParaRPr>
          </a:p>
        </p:txBody>
      </p:sp>
      <p:sp>
        <p:nvSpPr>
          <p:cNvPr id="47111" name="Rectangle 7"/>
          <p:cNvSpPr>
            <a:spLocks noChangeArrowheads="1"/>
          </p:cNvSpPr>
          <p:nvPr/>
        </p:nvSpPr>
        <p:spPr bwMode="auto">
          <a:xfrm>
            <a:off x="2438400" y="1047556"/>
            <a:ext cx="1219200" cy="2286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12" name="Rectangle 8"/>
          <p:cNvSpPr>
            <a:spLocks noChangeArrowheads="1"/>
          </p:cNvSpPr>
          <p:nvPr/>
        </p:nvSpPr>
        <p:spPr bwMode="auto">
          <a:xfrm>
            <a:off x="4419600" y="818956"/>
            <a:ext cx="1219200" cy="2286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13" name="Rectangle 9"/>
          <p:cNvSpPr>
            <a:spLocks noChangeArrowheads="1"/>
          </p:cNvSpPr>
          <p:nvPr/>
        </p:nvSpPr>
        <p:spPr bwMode="auto">
          <a:xfrm>
            <a:off x="609600" y="2647756"/>
            <a:ext cx="1066800" cy="2286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14" name="Rectangle 10"/>
          <p:cNvSpPr>
            <a:spLocks noChangeArrowheads="1"/>
          </p:cNvSpPr>
          <p:nvPr/>
        </p:nvSpPr>
        <p:spPr bwMode="auto">
          <a:xfrm>
            <a:off x="381000" y="3790756"/>
            <a:ext cx="1066800" cy="2286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15" name="Rectangle 11"/>
          <p:cNvSpPr>
            <a:spLocks noChangeArrowheads="1"/>
          </p:cNvSpPr>
          <p:nvPr/>
        </p:nvSpPr>
        <p:spPr bwMode="auto">
          <a:xfrm>
            <a:off x="457200" y="4171756"/>
            <a:ext cx="1066800" cy="5334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16" name="Rectangle 12"/>
          <p:cNvSpPr>
            <a:spLocks noChangeArrowheads="1"/>
          </p:cNvSpPr>
          <p:nvPr/>
        </p:nvSpPr>
        <p:spPr bwMode="auto">
          <a:xfrm>
            <a:off x="2362200" y="6381556"/>
            <a:ext cx="1066800" cy="5334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17" name="Rectangle 13"/>
          <p:cNvSpPr>
            <a:spLocks noChangeArrowheads="1"/>
          </p:cNvSpPr>
          <p:nvPr/>
        </p:nvSpPr>
        <p:spPr bwMode="auto">
          <a:xfrm>
            <a:off x="6629400" y="5848156"/>
            <a:ext cx="1066800" cy="5334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18" name="Rectangle 14"/>
          <p:cNvSpPr>
            <a:spLocks noChangeArrowheads="1"/>
          </p:cNvSpPr>
          <p:nvPr/>
        </p:nvSpPr>
        <p:spPr bwMode="auto">
          <a:xfrm>
            <a:off x="7696200" y="4247956"/>
            <a:ext cx="838200" cy="3810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19" name="Rectangle 15"/>
          <p:cNvSpPr>
            <a:spLocks noChangeArrowheads="1"/>
          </p:cNvSpPr>
          <p:nvPr/>
        </p:nvSpPr>
        <p:spPr bwMode="auto">
          <a:xfrm>
            <a:off x="762000" y="5238556"/>
            <a:ext cx="1066800" cy="3048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20" name="Rectangle 16"/>
          <p:cNvSpPr>
            <a:spLocks noChangeArrowheads="1"/>
          </p:cNvSpPr>
          <p:nvPr/>
        </p:nvSpPr>
        <p:spPr bwMode="auto">
          <a:xfrm>
            <a:off x="7162800" y="2419156"/>
            <a:ext cx="1066800" cy="2286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21" name="Rectangle 17"/>
          <p:cNvSpPr>
            <a:spLocks noChangeArrowheads="1"/>
          </p:cNvSpPr>
          <p:nvPr/>
        </p:nvSpPr>
        <p:spPr bwMode="auto">
          <a:xfrm>
            <a:off x="7620000" y="3333556"/>
            <a:ext cx="838200" cy="3810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22" name="Rectangle 18"/>
          <p:cNvSpPr>
            <a:spLocks noChangeArrowheads="1"/>
          </p:cNvSpPr>
          <p:nvPr/>
        </p:nvSpPr>
        <p:spPr bwMode="auto">
          <a:xfrm>
            <a:off x="7543800" y="2800156"/>
            <a:ext cx="838200" cy="3810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23" name="Rectangle 19"/>
          <p:cNvSpPr>
            <a:spLocks noChangeArrowheads="1"/>
          </p:cNvSpPr>
          <p:nvPr/>
        </p:nvSpPr>
        <p:spPr bwMode="auto">
          <a:xfrm>
            <a:off x="1600200" y="5924356"/>
            <a:ext cx="685800" cy="3048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24" name="Rectangle 20"/>
          <p:cNvSpPr>
            <a:spLocks noChangeArrowheads="1"/>
          </p:cNvSpPr>
          <p:nvPr/>
        </p:nvSpPr>
        <p:spPr bwMode="auto">
          <a:xfrm>
            <a:off x="5715000" y="6457756"/>
            <a:ext cx="1066800" cy="3048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25" name="Rectangle 21"/>
          <p:cNvSpPr>
            <a:spLocks noChangeArrowheads="1"/>
          </p:cNvSpPr>
          <p:nvPr/>
        </p:nvSpPr>
        <p:spPr bwMode="auto">
          <a:xfrm>
            <a:off x="7467600" y="5162356"/>
            <a:ext cx="914400" cy="3048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26" name="Rectangle 22"/>
          <p:cNvSpPr>
            <a:spLocks noChangeArrowheads="1"/>
          </p:cNvSpPr>
          <p:nvPr/>
        </p:nvSpPr>
        <p:spPr bwMode="auto">
          <a:xfrm>
            <a:off x="7620000" y="3866956"/>
            <a:ext cx="1066800" cy="3048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
        <p:nvSpPr>
          <p:cNvPr id="47127" name="Rectangle 23"/>
          <p:cNvSpPr>
            <a:spLocks noChangeArrowheads="1"/>
          </p:cNvSpPr>
          <p:nvPr/>
        </p:nvSpPr>
        <p:spPr bwMode="auto">
          <a:xfrm>
            <a:off x="6629400" y="1352356"/>
            <a:ext cx="1066800" cy="457200"/>
          </a:xfrm>
          <a:prstGeom prst="rect">
            <a:avLst/>
          </a:prstGeom>
          <a:solidFill>
            <a:schemeClr val="bg1"/>
          </a:solidFill>
          <a:ln w="9525">
            <a:solidFill>
              <a:schemeClr val="tx1"/>
            </a:solidFill>
            <a:miter lim="800000"/>
            <a:headEnd/>
            <a:tailEnd/>
          </a:ln>
          <a:effectLst/>
          <a:extLst/>
        </p:spPr>
        <p:txBody>
          <a:bodyPr wrap="none" anchor="ctr"/>
          <a:lstStyle/>
          <a:p>
            <a:pPr algn="ctr">
              <a:defRPr/>
            </a:pPr>
            <a:endParaRPr lang="en-US" b="1">
              <a:cs typeface="+mn-cs"/>
            </a:endParaRPr>
          </a:p>
        </p:txBody>
      </p:sp>
    </p:spTree>
    <p:extLst>
      <p:ext uri="{BB962C8B-B14F-4D97-AF65-F5344CB8AC3E}">
        <p14:creationId xmlns:p14="http://schemas.microsoft.com/office/powerpoint/2010/main" val="18612995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xit" presetSubtype="26" fill="hold" grpId="0" nodeType="clickEffect">
                                  <p:stCondLst>
                                    <p:cond delay="0"/>
                                  </p:stCondLst>
                                  <p:childTnLst>
                                    <p:animEffect transition="out" filter="barn(inHorizontal)">
                                      <p:cBhvr>
                                        <p:cTn id="6" dur="500"/>
                                        <p:tgtEl>
                                          <p:spTgt spid="47111"/>
                                        </p:tgtEl>
                                      </p:cBhvr>
                                    </p:animEffect>
                                    <p:set>
                                      <p:cBhvr>
                                        <p:cTn id="7" dur="1" fill="hold">
                                          <p:stCondLst>
                                            <p:cond delay="499"/>
                                          </p:stCondLst>
                                        </p:cTn>
                                        <p:tgtEl>
                                          <p:spTgt spid="47111"/>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xit" presetSubtype="26" fill="hold" grpId="1" nodeType="clickEffect">
                                  <p:stCondLst>
                                    <p:cond delay="0"/>
                                  </p:stCondLst>
                                  <p:childTnLst>
                                    <p:animEffect transition="out" filter="barn(inHorizontal)">
                                      <p:cBhvr>
                                        <p:cTn id="11" dur="500"/>
                                        <p:tgtEl>
                                          <p:spTgt spid="47111"/>
                                        </p:tgtEl>
                                      </p:cBhvr>
                                    </p:animEffect>
                                    <p:set>
                                      <p:cBhvr>
                                        <p:cTn id="12" dur="1" fill="hold">
                                          <p:stCondLst>
                                            <p:cond delay="499"/>
                                          </p:stCondLst>
                                        </p:cTn>
                                        <p:tgtEl>
                                          <p:spTgt spid="47111"/>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xit" presetSubtype="26" fill="hold" grpId="0" nodeType="clickEffect">
                                  <p:stCondLst>
                                    <p:cond delay="0"/>
                                  </p:stCondLst>
                                  <p:childTnLst>
                                    <p:animEffect transition="out" filter="barn(inHorizontal)">
                                      <p:cBhvr>
                                        <p:cTn id="16" dur="500"/>
                                        <p:tgtEl>
                                          <p:spTgt spid="47110"/>
                                        </p:tgtEl>
                                      </p:cBhvr>
                                    </p:animEffect>
                                    <p:set>
                                      <p:cBhvr>
                                        <p:cTn id="17" dur="1" fill="hold">
                                          <p:stCondLst>
                                            <p:cond delay="499"/>
                                          </p:stCondLst>
                                        </p:cTn>
                                        <p:tgtEl>
                                          <p:spTgt spid="47110"/>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xit" presetSubtype="26" fill="hold" grpId="0" nodeType="clickEffect">
                                  <p:stCondLst>
                                    <p:cond delay="0"/>
                                  </p:stCondLst>
                                  <p:childTnLst>
                                    <p:animEffect transition="out" filter="barn(inHorizontal)">
                                      <p:cBhvr>
                                        <p:cTn id="21" dur="500"/>
                                        <p:tgtEl>
                                          <p:spTgt spid="47113"/>
                                        </p:tgtEl>
                                      </p:cBhvr>
                                    </p:animEffect>
                                    <p:set>
                                      <p:cBhvr>
                                        <p:cTn id="22" dur="1" fill="hold">
                                          <p:stCondLst>
                                            <p:cond delay="499"/>
                                          </p:stCondLst>
                                        </p:cTn>
                                        <p:tgtEl>
                                          <p:spTgt spid="47113"/>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xit" presetSubtype="26" fill="hold" grpId="0" nodeType="clickEffect">
                                  <p:stCondLst>
                                    <p:cond delay="0"/>
                                  </p:stCondLst>
                                  <p:childTnLst>
                                    <p:animEffect transition="out" filter="barn(inHorizontal)">
                                      <p:cBhvr>
                                        <p:cTn id="26" dur="500"/>
                                        <p:tgtEl>
                                          <p:spTgt spid="47114"/>
                                        </p:tgtEl>
                                      </p:cBhvr>
                                    </p:animEffect>
                                    <p:set>
                                      <p:cBhvr>
                                        <p:cTn id="27" dur="1" fill="hold">
                                          <p:stCondLst>
                                            <p:cond delay="499"/>
                                          </p:stCondLst>
                                        </p:cTn>
                                        <p:tgtEl>
                                          <p:spTgt spid="47114"/>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xit" presetSubtype="26" fill="hold" grpId="0" nodeType="clickEffect">
                                  <p:stCondLst>
                                    <p:cond delay="0"/>
                                  </p:stCondLst>
                                  <p:childTnLst>
                                    <p:animEffect transition="out" filter="barn(inHorizontal)">
                                      <p:cBhvr>
                                        <p:cTn id="31" dur="500"/>
                                        <p:tgtEl>
                                          <p:spTgt spid="47115"/>
                                        </p:tgtEl>
                                      </p:cBhvr>
                                    </p:animEffect>
                                    <p:set>
                                      <p:cBhvr>
                                        <p:cTn id="32" dur="1" fill="hold">
                                          <p:stCondLst>
                                            <p:cond delay="499"/>
                                          </p:stCondLst>
                                        </p:cTn>
                                        <p:tgtEl>
                                          <p:spTgt spid="47115"/>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xit" presetSubtype="26" fill="hold" grpId="0" nodeType="clickEffect">
                                  <p:stCondLst>
                                    <p:cond delay="0"/>
                                  </p:stCondLst>
                                  <p:childTnLst>
                                    <p:animEffect transition="out" filter="barn(inHorizontal)">
                                      <p:cBhvr>
                                        <p:cTn id="36" dur="500"/>
                                        <p:tgtEl>
                                          <p:spTgt spid="47119"/>
                                        </p:tgtEl>
                                      </p:cBhvr>
                                    </p:animEffect>
                                    <p:set>
                                      <p:cBhvr>
                                        <p:cTn id="37" dur="1" fill="hold">
                                          <p:stCondLst>
                                            <p:cond delay="499"/>
                                          </p:stCondLst>
                                        </p:cTn>
                                        <p:tgtEl>
                                          <p:spTgt spid="47119"/>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xit" presetSubtype="26" fill="hold" grpId="0" nodeType="clickEffect">
                                  <p:stCondLst>
                                    <p:cond delay="0"/>
                                  </p:stCondLst>
                                  <p:childTnLst>
                                    <p:animEffect transition="out" filter="barn(inHorizontal)">
                                      <p:cBhvr>
                                        <p:cTn id="41" dur="500"/>
                                        <p:tgtEl>
                                          <p:spTgt spid="47123"/>
                                        </p:tgtEl>
                                      </p:cBhvr>
                                    </p:animEffect>
                                    <p:set>
                                      <p:cBhvr>
                                        <p:cTn id="42" dur="1" fill="hold">
                                          <p:stCondLst>
                                            <p:cond delay="499"/>
                                          </p:stCondLst>
                                        </p:cTn>
                                        <p:tgtEl>
                                          <p:spTgt spid="47123"/>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xit" presetSubtype="26" fill="hold" grpId="0" nodeType="clickEffect">
                                  <p:stCondLst>
                                    <p:cond delay="0"/>
                                  </p:stCondLst>
                                  <p:childTnLst>
                                    <p:animEffect transition="out" filter="barn(inHorizontal)">
                                      <p:cBhvr>
                                        <p:cTn id="46" dur="500"/>
                                        <p:tgtEl>
                                          <p:spTgt spid="47116"/>
                                        </p:tgtEl>
                                      </p:cBhvr>
                                    </p:animEffect>
                                    <p:set>
                                      <p:cBhvr>
                                        <p:cTn id="47" dur="1" fill="hold">
                                          <p:stCondLst>
                                            <p:cond delay="499"/>
                                          </p:stCondLst>
                                        </p:cTn>
                                        <p:tgtEl>
                                          <p:spTgt spid="47116"/>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xit" presetSubtype="26" fill="hold" grpId="0" nodeType="clickEffect">
                                  <p:stCondLst>
                                    <p:cond delay="0"/>
                                  </p:stCondLst>
                                  <p:childTnLst>
                                    <p:animEffect transition="out" filter="barn(inHorizontal)">
                                      <p:cBhvr>
                                        <p:cTn id="51" dur="500"/>
                                        <p:tgtEl>
                                          <p:spTgt spid="47124"/>
                                        </p:tgtEl>
                                      </p:cBhvr>
                                    </p:animEffect>
                                    <p:set>
                                      <p:cBhvr>
                                        <p:cTn id="52" dur="1" fill="hold">
                                          <p:stCondLst>
                                            <p:cond delay="499"/>
                                          </p:stCondLst>
                                        </p:cTn>
                                        <p:tgtEl>
                                          <p:spTgt spid="47124"/>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xit" presetSubtype="26" fill="hold" grpId="0" nodeType="clickEffect">
                                  <p:stCondLst>
                                    <p:cond delay="0"/>
                                  </p:stCondLst>
                                  <p:childTnLst>
                                    <p:animEffect transition="out" filter="barn(inHorizontal)">
                                      <p:cBhvr>
                                        <p:cTn id="56" dur="500"/>
                                        <p:tgtEl>
                                          <p:spTgt spid="47117"/>
                                        </p:tgtEl>
                                      </p:cBhvr>
                                    </p:animEffect>
                                    <p:set>
                                      <p:cBhvr>
                                        <p:cTn id="57" dur="1" fill="hold">
                                          <p:stCondLst>
                                            <p:cond delay="499"/>
                                          </p:stCondLst>
                                        </p:cTn>
                                        <p:tgtEl>
                                          <p:spTgt spid="47117"/>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xit" presetSubtype="26" fill="hold" grpId="0" nodeType="clickEffect">
                                  <p:stCondLst>
                                    <p:cond delay="0"/>
                                  </p:stCondLst>
                                  <p:childTnLst>
                                    <p:animEffect transition="out" filter="barn(inHorizontal)">
                                      <p:cBhvr>
                                        <p:cTn id="61" dur="500"/>
                                        <p:tgtEl>
                                          <p:spTgt spid="47125"/>
                                        </p:tgtEl>
                                      </p:cBhvr>
                                    </p:animEffect>
                                    <p:set>
                                      <p:cBhvr>
                                        <p:cTn id="62" dur="1" fill="hold">
                                          <p:stCondLst>
                                            <p:cond delay="499"/>
                                          </p:stCondLst>
                                        </p:cTn>
                                        <p:tgtEl>
                                          <p:spTgt spid="47125"/>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6" presetClass="exit" presetSubtype="26" fill="hold" grpId="0" nodeType="clickEffect">
                                  <p:stCondLst>
                                    <p:cond delay="0"/>
                                  </p:stCondLst>
                                  <p:childTnLst>
                                    <p:animEffect transition="out" filter="barn(inHorizontal)">
                                      <p:cBhvr>
                                        <p:cTn id="66" dur="500"/>
                                        <p:tgtEl>
                                          <p:spTgt spid="47118"/>
                                        </p:tgtEl>
                                      </p:cBhvr>
                                    </p:animEffect>
                                    <p:set>
                                      <p:cBhvr>
                                        <p:cTn id="67" dur="1" fill="hold">
                                          <p:stCondLst>
                                            <p:cond delay="499"/>
                                          </p:stCondLst>
                                        </p:cTn>
                                        <p:tgtEl>
                                          <p:spTgt spid="47118"/>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16" presetClass="exit" presetSubtype="26" fill="hold" grpId="0" nodeType="clickEffect">
                                  <p:stCondLst>
                                    <p:cond delay="0"/>
                                  </p:stCondLst>
                                  <p:childTnLst>
                                    <p:animEffect transition="out" filter="barn(inHorizontal)">
                                      <p:cBhvr>
                                        <p:cTn id="71" dur="500"/>
                                        <p:tgtEl>
                                          <p:spTgt spid="47126"/>
                                        </p:tgtEl>
                                      </p:cBhvr>
                                    </p:animEffect>
                                    <p:set>
                                      <p:cBhvr>
                                        <p:cTn id="72" dur="1" fill="hold">
                                          <p:stCondLst>
                                            <p:cond delay="499"/>
                                          </p:stCondLst>
                                        </p:cTn>
                                        <p:tgtEl>
                                          <p:spTgt spid="47126"/>
                                        </p:tgtEl>
                                        <p:attrNameLst>
                                          <p:attrName>style.visibility</p:attrName>
                                        </p:attrNameLst>
                                      </p:cBhvr>
                                      <p:to>
                                        <p:strVal val="hidden"/>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16" presetClass="exit" presetSubtype="26" fill="hold" grpId="0" nodeType="clickEffect">
                                  <p:stCondLst>
                                    <p:cond delay="0"/>
                                  </p:stCondLst>
                                  <p:childTnLst>
                                    <p:animEffect transition="out" filter="barn(inHorizontal)">
                                      <p:cBhvr>
                                        <p:cTn id="76" dur="500"/>
                                        <p:tgtEl>
                                          <p:spTgt spid="47121"/>
                                        </p:tgtEl>
                                      </p:cBhvr>
                                    </p:animEffect>
                                    <p:set>
                                      <p:cBhvr>
                                        <p:cTn id="77" dur="1" fill="hold">
                                          <p:stCondLst>
                                            <p:cond delay="499"/>
                                          </p:stCondLst>
                                        </p:cTn>
                                        <p:tgtEl>
                                          <p:spTgt spid="47121"/>
                                        </p:tgtEl>
                                        <p:attrNameLst>
                                          <p:attrName>style.visibility</p:attrName>
                                        </p:attrNameLst>
                                      </p:cBhvr>
                                      <p:to>
                                        <p:strVal val="hidden"/>
                                      </p:to>
                                    </p:set>
                                  </p:childTnLst>
                                </p:cTn>
                              </p:par>
                            </p:childTnLst>
                          </p:cTn>
                        </p:par>
                      </p:childTnLst>
                    </p:cTn>
                  </p:par>
                  <p:par>
                    <p:cTn id="78" fill="hold" nodeType="clickPar">
                      <p:stCondLst>
                        <p:cond delay="indefinite"/>
                      </p:stCondLst>
                      <p:childTnLst>
                        <p:par>
                          <p:cTn id="79" fill="hold" nodeType="withGroup">
                            <p:stCondLst>
                              <p:cond delay="0"/>
                            </p:stCondLst>
                            <p:childTnLst>
                              <p:par>
                                <p:cTn id="80" presetID="16" presetClass="exit" presetSubtype="26" fill="hold" grpId="0" nodeType="clickEffect">
                                  <p:stCondLst>
                                    <p:cond delay="0"/>
                                  </p:stCondLst>
                                  <p:childTnLst>
                                    <p:animEffect transition="out" filter="barn(inHorizontal)">
                                      <p:cBhvr>
                                        <p:cTn id="81" dur="500"/>
                                        <p:tgtEl>
                                          <p:spTgt spid="47122"/>
                                        </p:tgtEl>
                                      </p:cBhvr>
                                    </p:animEffect>
                                    <p:set>
                                      <p:cBhvr>
                                        <p:cTn id="82" dur="1" fill="hold">
                                          <p:stCondLst>
                                            <p:cond delay="499"/>
                                          </p:stCondLst>
                                        </p:cTn>
                                        <p:tgtEl>
                                          <p:spTgt spid="47122"/>
                                        </p:tgtEl>
                                        <p:attrNameLst>
                                          <p:attrName>style.visibility</p:attrName>
                                        </p:attrNameLst>
                                      </p:cBhvr>
                                      <p:to>
                                        <p:strVal val="hidden"/>
                                      </p:to>
                                    </p:set>
                                  </p:childTnLst>
                                </p:cTn>
                              </p:par>
                            </p:childTnLst>
                          </p:cTn>
                        </p:par>
                      </p:childTnLst>
                    </p:cTn>
                  </p:par>
                  <p:par>
                    <p:cTn id="83" fill="hold" nodeType="clickPar">
                      <p:stCondLst>
                        <p:cond delay="indefinite"/>
                      </p:stCondLst>
                      <p:childTnLst>
                        <p:par>
                          <p:cTn id="84" fill="hold" nodeType="withGroup">
                            <p:stCondLst>
                              <p:cond delay="0"/>
                            </p:stCondLst>
                            <p:childTnLst>
                              <p:par>
                                <p:cTn id="85" presetID="16" presetClass="exit" presetSubtype="26" fill="hold" grpId="0" nodeType="clickEffect">
                                  <p:stCondLst>
                                    <p:cond delay="0"/>
                                  </p:stCondLst>
                                  <p:childTnLst>
                                    <p:animEffect transition="out" filter="barn(inHorizontal)">
                                      <p:cBhvr>
                                        <p:cTn id="86" dur="500"/>
                                        <p:tgtEl>
                                          <p:spTgt spid="47120"/>
                                        </p:tgtEl>
                                      </p:cBhvr>
                                    </p:animEffect>
                                    <p:set>
                                      <p:cBhvr>
                                        <p:cTn id="87" dur="1" fill="hold">
                                          <p:stCondLst>
                                            <p:cond delay="499"/>
                                          </p:stCondLst>
                                        </p:cTn>
                                        <p:tgtEl>
                                          <p:spTgt spid="47120"/>
                                        </p:tgtEl>
                                        <p:attrNameLst>
                                          <p:attrName>style.visibility</p:attrName>
                                        </p:attrNameLst>
                                      </p:cBhvr>
                                      <p:to>
                                        <p:strVal val="hidden"/>
                                      </p:to>
                                    </p:set>
                                  </p:childTnLst>
                                </p:cTn>
                              </p:par>
                            </p:childTnLst>
                          </p:cTn>
                        </p:par>
                      </p:childTnLst>
                    </p:cTn>
                  </p:par>
                  <p:par>
                    <p:cTn id="88" fill="hold" nodeType="clickPar">
                      <p:stCondLst>
                        <p:cond delay="indefinite"/>
                      </p:stCondLst>
                      <p:childTnLst>
                        <p:par>
                          <p:cTn id="89" fill="hold" nodeType="withGroup">
                            <p:stCondLst>
                              <p:cond delay="0"/>
                            </p:stCondLst>
                            <p:childTnLst>
                              <p:par>
                                <p:cTn id="90" presetID="16" presetClass="exit" presetSubtype="26" fill="hold" grpId="0" nodeType="clickEffect">
                                  <p:stCondLst>
                                    <p:cond delay="0"/>
                                  </p:stCondLst>
                                  <p:childTnLst>
                                    <p:animEffect transition="out" filter="barn(inHorizontal)">
                                      <p:cBhvr>
                                        <p:cTn id="91" dur="500"/>
                                        <p:tgtEl>
                                          <p:spTgt spid="47127"/>
                                        </p:tgtEl>
                                      </p:cBhvr>
                                    </p:animEffect>
                                    <p:set>
                                      <p:cBhvr>
                                        <p:cTn id="92" dur="1" fill="hold">
                                          <p:stCondLst>
                                            <p:cond delay="499"/>
                                          </p:stCondLst>
                                        </p:cTn>
                                        <p:tgtEl>
                                          <p:spTgt spid="47127"/>
                                        </p:tgtEl>
                                        <p:attrNameLst>
                                          <p:attrName>style.visibility</p:attrName>
                                        </p:attrNameLst>
                                      </p:cBhvr>
                                      <p:to>
                                        <p:strVal val="hidden"/>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16" presetClass="exit" presetSubtype="26" fill="hold" grpId="0" nodeType="clickEffect">
                                  <p:stCondLst>
                                    <p:cond delay="0"/>
                                  </p:stCondLst>
                                  <p:childTnLst>
                                    <p:animEffect transition="out" filter="barn(inHorizontal)">
                                      <p:cBhvr>
                                        <p:cTn id="96" dur="500"/>
                                        <p:tgtEl>
                                          <p:spTgt spid="47112"/>
                                        </p:tgtEl>
                                      </p:cBhvr>
                                    </p:animEffect>
                                    <p:set>
                                      <p:cBhvr>
                                        <p:cTn id="97" dur="1" fill="hold">
                                          <p:stCondLst>
                                            <p:cond delay="499"/>
                                          </p:stCondLst>
                                        </p:cTn>
                                        <p:tgtEl>
                                          <p:spTgt spid="471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animBg="1"/>
      <p:bldP spid="47111" grpId="0" animBg="1"/>
      <p:bldP spid="47111" grpId="1" animBg="1"/>
      <p:bldP spid="47112" grpId="0" animBg="1"/>
      <p:bldP spid="47113" grpId="0" animBg="1"/>
      <p:bldP spid="47114" grpId="0" animBg="1"/>
      <p:bldP spid="47115" grpId="0" animBg="1"/>
      <p:bldP spid="47116" grpId="0" animBg="1"/>
      <p:bldP spid="47117" grpId="0" animBg="1"/>
      <p:bldP spid="47118" grpId="0" animBg="1"/>
      <p:bldP spid="47119" grpId="0" animBg="1"/>
      <p:bldP spid="47120" grpId="0" animBg="1"/>
      <p:bldP spid="47121" grpId="0" animBg="1"/>
      <p:bldP spid="47122" grpId="0" animBg="1"/>
      <p:bldP spid="47123" grpId="0" animBg="1"/>
      <p:bldP spid="47124" grpId="0" animBg="1"/>
      <p:bldP spid="47125" grpId="0" animBg="1"/>
      <p:bldP spid="47126" grpId="0" animBg="1"/>
      <p:bldP spid="47127"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5"/>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graphicFrame>
        <p:nvGraphicFramePr>
          <p:cNvPr id="146434" name="Object 4"/>
          <p:cNvGraphicFramePr>
            <a:graphicFrameLocks noGrp="1" noChangeAspect="1"/>
          </p:cNvGraphicFramePr>
          <p:nvPr>
            <p:ph idx="1"/>
            <p:extLst>
              <p:ext uri="{D42A27DB-BD31-4B8C-83A1-F6EECF244321}">
                <p14:modId xmlns:p14="http://schemas.microsoft.com/office/powerpoint/2010/main" val="318270373"/>
              </p:ext>
            </p:extLst>
          </p:nvPr>
        </p:nvGraphicFramePr>
        <p:xfrm>
          <a:off x="0" y="-22225"/>
          <a:ext cx="9136063" cy="6937375"/>
        </p:xfrm>
        <a:graphic>
          <a:graphicData uri="http://schemas.openxmlformats.org/presentationml/2006/ole">
            <mc:AlternateContent xmlns:mc="http://schemas.openxmlformats.org/markup-compatibility/2006">
              <mc:Choice xmlns:v="urn:schemas-microsoft-com:vml" Requires="v">
                <p:oleObj spid="_x0000_s67630" name="Acrobat Document" r:id="rId4" imgW="8813800" imgH="6692900" progId="AcroExch.Document.7">
                  <p:embed/>
                </p:oleObj>
              </mc:Choice>
              <mc:Fallback>
                <p:oleObj name="Acrobat Document" r:id="rId4" imgW="8813800" imgH="6692900" progId="AcroExch.Document.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2225"/>
                        <a:ext cx="9136063" cy="693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 name="Rectangle 1"/>
          <p:cNvSpPr/>
          <p:nvPr/>
        </p:nvSpPr>
        <p:spPr>
          <a:xfrm>
            <a:off x="3078464" y="1417638"/>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3115424" y="1704746"/>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094664" y="2126562"/>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112384" y="2471402"/>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130104" y="2796998"/>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109344" y="3084106"/>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107824" y="3390458"/>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087064" y="3716054"/>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085544" y="4003162"/>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084024" y="4309514"/>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082504" y="4673598"/>
            <a:ext cx="5560476" cy="2758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48567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0" nodeType="clickEffect">
                                  <p:stCondLst>
                                    <p:cond delay="0"/>
                                  </p:stCondLst>
                                  <p:childTnLst>
                                    <p:animEffect transition="out" filter="blinds(horizontal)">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grpId="0" nodeType="clickEffect">
                                  <p:stCondLst>
                                    <p:cond delay="0"/>
                                  </p:stCondLst>
                                  <p:childTnLst>
                                    <p:animEffect transition="out" filter="blinds(horizontal)">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grpId="0" nodeType="clickEffect">
                                  <p:stCondLst>
                                    <p:cond delay="0"/>
                                  </p:stCondLst>
                                  <p:childTnLst>
                                    <p:animEffect transition="out" filter="blinds(horizontal)">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 presetClass="exit" presetSubtype="10" fill="hold" grpId="0" nodeType="clickEffect">
                                  <p:stCondLst>
                                    <p:cond delay="0"/>
                                  </p:stCondLst>
                                  <p:childTnLst>
                                    <p:animEffect transition="out" filter="blinds(horizontal)">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5"/>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graphicFrame>
        <p:nvGraphicFramePr>
          <p:cNvPr id="146434" name="Object 4"/>
          <p:cNvGraphicFramePr>
            <a:graphicFrameLocks noGrp="1" noChangeAspect="1"/>
          </p:cNvGraphicFramePr>
          <p:nvPr>
            <p:ph idx="1"/>
          </p:nvPr>
        </p:nvGraphicFramePr>
        <p:xfrm>
          <a:off x="3175" y="-79375"/>
          <a:ext cx="9136063" cy="6937375"/>
        </p:xfrm>
        <a:graphic>
          <a:graphicData uri="http://schemas.openxmlformats.org/presentationml/2006/ole">
            <mc:AlternateContent xmlns:mc="http://schemas.openxmlformats.org/markup-compatibility/2006">
              <mc:Choice xmlns:v="urn:schemas-microsoft-com:vml" Requires="v">
                <p:oleObj spid="_x0000_s66638" name="Acrobat Document" r:id="rId4" imgW="8813800" imgH="6692900" progId="AcroExch.Document.7">
                  <p:embed/>
                </p:oleObj>
              </mc:Choice>
              <mc:Fallback>
                <p:oleObj name="Acrobat Document" r:id="rId4" imgW="8813800" imgH="6692900" progId="AcroExch.Document.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5" y="-79375"/>
                        <a:ext cx="9136063" cy="693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Tree>
    <p:extLst>
      <p:ext uri="{BB962C8B-B14F-4D97-AF65-F5344CB8AC3E}">
        <p14:creationId xmlns:p14="http://schemas.microsoft.com/office/powerpoint/2010/main" val="209559516"/>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Inner </a:t>
            </a:r>
            <a:r>
              <a:rPr lang="en-US" dirty="0"/>
              <a:t>life of the cell</a:t>
            </a:r>
            <a:br>
              <a:rPr lang="en-US" dirty="0"/>
            </a:br>
            <a:endParaRPr lang="en-US" dirty="0"/>
          </a:p>
        </p:txBody>
      </p:sp>
      <p:sp>
        <p:nvSpPr>
          <p:cNvPr id="3" name="Content Placeholder 2"/>
          <p:cNvSpPr>
            <a:spLocks noGrp="1"/>
          </p:cNvSpPr>
          <p:nvPr>
            <p:ph idx="1"/>
          </p:nvPr>
        </p:nvSpPr>
        <p:spPr/>
        <p:txBody>
          <a:bodyPr/>
          <a:lstStyle/>
          <a:p>
            <a:pPr>
              <a:defRPr/>
            </a:pPr>
            <a:r>
              <a:rPr lang="en-US" b="1" dirty="0" smtClean="0"/>
              <a:t>Imam </a:t>
            </a:r>
            <a:r>
              <a:rPr lang="en-US" b="1" dirty="0"/>
              <a:t>Ali - The Inner Life of Cell - [Animation] </a:t>
            </a:r>
          </a:p>
          <a:p>
            <a:pPr>
              <a:defRPr/>
            </a:pPr>
            <a:r>
              <a:rPr lang="en-US" dirty="0">
                <a:hlinkClick r:id="rId2"/>
              </a:rPr>
              <a:t>http://www.youtube.com/watch?v=</a:t>
            </a:r>
            <a:r>
              <a:rPr lang="en-US" dirty="0" smtClean="0">
                <a:hlinkClick r:id="rId2"/>
              </a:rPr>
              <a:t>P1UaTkI6k6s</a:t>
            </a:r>
            <a:endParaRPr lang="en-US" dirty="0" smtClean="0"/>
          </a:p>
          <a:p>
            <a:pPr>
              <a:defRPr/>
            </a:pPr>
            <a:endParaRPr lang="en-US" dirty="0" smtClean="0"/>
          </a:p>
          <a:p>
            <a:pPr>
              <a:defRPr/>
            </a:pPr>
            <a:endParaRPr lang="en-US" dirty="0"/>
          </a:p>
          <a:p>
            <a:pPr>
              <a:defRPr/>
            </a:pPr>
            <a:r>
              <a:rPr lang="en-US" b="1" dirty="0"/>
              <a:t>Inner Life Of A Cell - Full Version </a:t>
            </a:r>
            <a:r>
              <a:rPr lang="en-US" b="1" dirty="0" smtClean="0"/>
              <a:t> (not narrated)</a:t>
            </a:r>
            <a:endParaRPr lang="en-US" b="1" dirty="0"/>
          </a:p>
          <a:p>
            <a:pPr>
              <a:defRPr/>
            </a:pPr>
            <a:r>
              <a:rPr lang="en-US" dirty="0">
                <a:hlinkClick r:id="rId3"/>
              </a:rPr>
              <a:t>http://www.youtube.com/watch?v=</a:t>
            </a:r>
            <a:r>
              <a:rPr lang="en-US" dirty="0" smtClean="0">
                <a:hlinkClick r:id="rId3"/>
              </a:rPr>
              <a:t>B_zD3NxSsD8</a:t>
            </a:r>
            <a:endParaRPr lang="en-US" dirty="0" smtClean="0"/>
          </a:p>
          <a:p>
            <a:pPr>
              <a:defRPr/>
            </a:pPr>
            <a:endParaRPr lang="en-US" dirty="0"/>
          </a:p>
          <a:p>
            <a:pPr>
              <a:defRPr/>
            </a:pPr>
            <a:endParaRPr lang="en-US" dirty="0" smtClean="0"/>
          </a:p>
          <a:p>
            <a:pPr>
              <a:defRPr/>
            </a:pPr>
            <a:endParaRPr lang="en-US" dirty="0"/>
          </a:p>
        </p:txBody>
      </p:sp>
    </p:spTree>
    <p:extLst>
      <p:ext uri="{BB962C8B-B14F-4D97-AF65-F5344CB8AC3E}">
        <p14:creationId xmlns:p14="http://schemas.microsoft.com/office/powerpoint/2010/main" val="3232503986"/>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152400"/>
            <a:ext cx="4419600" cy="3276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0" y="152400"/>
            <a:ext cx="4419600" cy="3276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152400" y="3429000"/>
            <a:ext cx="4419600" cy="3276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p:cNvSpPr/>
          <p:nvPr/>
        </p:nvSpPr>
        <p:spPr>
          <a:xfrm>
            <a:off x="4572000" y="3429000"/>
            <a:ext cx="4419600" cy="3276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Oval 7"/>
          <p:cNvSpPr/>
          <p:nvPr/>
        </p:nvSpPr>
        <p:spPr>
          <a:xfrm>
            <a:off x="2590800" y="2667000"/>
            <a:ext cx="3886200" cy="1371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3190" name="TextBox 8"/>
          <p:cNvSpPr txBox="1">
            <a:spLocks noChangeArrowheads="1"/>
          </p:cNvSpPr>
          <p:nvPr/>
        </p:nvSpPr>
        <p:spPr bwMode="auto">
          <a:xfrm>
            <a:off x="2819400" y="2847975"/>
            <a:ext cx="35052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algn="ctr" eaLnBrk="1" hangingPunct="1"/>
            <a:r>
              <a:rPr lang="en-US" sz="3200" b="1">
                <a:latin typeface="Calibri" charset="0"/>
              </a:rPr>
              <a:t>Cell Structure / Function:</a:t>
            </a:r>
          </a:p>
        </p:txBody>
      </p:sp>
      <p:sp>
        <p:nvSpPr>
          <p:cNvPr id="93191" name="TextBox 9"/>
          <p:cNvSpPr txBox="1">
            <a:spLocks noChangeArrowheads="1"/>
          </p:cNvSpPr>
          <p:nvPr/>
        </p:nvSpPr>
        <p:spPr bwMode="auto">
          <a:xfrm>
            <a:off x="152400" y="152400"/>
            <a:ext cx="44196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sz="3200" u="sng">
                <a:latin typeface="Calibri" charset="0"/>
              </a:rPr>
              <a:t>Describe</a:t>
            </a:r>
            <a:r>
              <a:rPr lang="en-US" sz="3200">
                <a:latin typeface="Calibri" charset="0"/>
              </a:rPr>
              <a:t>:</a:t>
            </a:r>
          </a:p>
          <a:p>
            <a:pPr eaLnBrk="1" hangingPunct="1"/>
            <a:r>
              <a:rPr lang="en-US" sz="1800">
                <a:latin typeface="Calibri" charset="0"/>
              </a:rPr>
              <a:t>Eukaryotic – </a:t>
            </a:r>
          </a:p>
          <a:p>
            <a:pPr eaLnBrk="1" hangingPunct="1"/>
            <a:endParaRPr lang="en-US" sz="1800">
              <a:latin typeface="Calibri" charset="0"/>
            </a:endParaRPr>
          </a:p>
          <a:p>
            <a:pPr eaLnBrk="1" hangingPunct="1"/>
            <a:endParaRPr lang="en-US" sz="1800">
              <a:latin typeface="Calibri" charset="0"/>
            </a:endParaRPr>
          </a:p>
          <a:p>
            <a:pPr eaLnBrk="1" hangingPunct="1"/>
            <a:endParaRPr lang="en-US" sz="1800">
              <a:latin typeface="Calibri" charset="0"/>
            </a:endParaRPr>
          </a:p>
          <a:p>
            <a:pPr eaLnBrk="1" hangingPunct="1"/>
            <a:endParaRPr lang="en-US" sz="1800">
              <a:latin typeface="Calibri" charset="0"/>
            </a:endParaRPr>
          </a:p>
          <a:p>
            <a:pPr eaLnBrk="1" hangingPunct="1"/>
            <a:r>
              <a:rPr lang="en-US" sz="1800">
                <a:latin typeface="Calibri" charset="0"/>
              </a:rPr>
              <a:t>Prokaryotic – </a:t>
            </a:r>
          </a:p>
          <a:p>
            <a:pPr eaLnBrk="1" hangingPunct="1"/>
            <a:r>
              <a:rPr lang="en-US" sz="1800">
                <a:latin typeface="Calibri" charset="0"/>
              </a:rPr>
              <a:t> </a:t>
            </a:r>
          </a:p>
          <a:p>
            <a:pPr eaLnBrk="1" hangingPunct="1"/>
            <a:endParaRPr lang="en-US" sz="3200">
              <a:latin typeface="Calibri" charset="0"/>
            </a:endParaRPr>
          </a:p>
          <a:p>
            <a:pPr eaLnBrk="1" hangingPunct="1"/>
            <a:endParaRPr lang="en-US" sz="3200">
              <a:latin typeface="Calibri" charset="0"/>
            </a:endParaRPr>
          </a:p>
          <a:p>
            <a:pPr eaLnBrk="1" hangingPunct="1"/>
            <a:endParaRPr lang="en-US" sz="1800">
              <a:latin typeface="Calibri" charset="0"/>
            </a:endParaRPr>
          </a:p>
        </p:txBody>
      </p:sp>
      <p:sp>
        <p:nvSpPr>
          <p:cNvPr id="14344" name="TextBox 10"/>
          <p:cNvSpPr txBox="1">
            <a:spLocks noChangeArrowheads="1"/>
          </p:cNvSpPr>
          <p:nvPr/>
        </p:nvSpPr>
        <p:spPr bwMode="auto">
          <a:xfrm>
            <a:off x="4572000" y="152400"/>
            <a:ext cx="4419600" cy="2246313"/>
          </a:xfrm>
          <a:prstGeom prst="rect">
            <a:avLst/>
          </a:prstGeom>
          <a:noFill/>
          <a:ln w="9525">
            <a:noFill/>
            <a:miter lim="800000"/>
            <a:headEnd/>
            <a:tailEnd/>
          </a:ln>
        </p:spPr>
        <p:txBody>
          <a:bodyPr>
            <a:spAutoFit/>
          </a:bodyPr>
          <a:lstStyle/>
          <a:p>
            <a:pPr eaLnBrk="1" hangingPunct="1">
              <a:defRPr/>
            </a:pPr>
            <a:r>
              <a:rPr lang="en-US" sz="3200" u="sng" dirty="0">
                <a:latin typeface="Calibri" pitchFamily="34" charset="0"/>
                <a:ea typeface="+mn-ea"/>
                <a:cs typeface="+mn-cs"/>
              </a:rPr>
              <a:t>Levels of Organization:</a:t>
            </a:r>
          </a:p>
          <a:p>
            <a:pPr marL="342900" indent="-342900" eaLnBrk="1" hangingPunct="1">
              <a:buFont typeface="+mj-lt"/>
              <a:buAutoNum type="arabicPeriod"/>
              <a:defRPr/>
            </a:pPr>
            <a:r>
              <a:rPr lang="en-US" dirty="0">
                <a:latin typeface="Calibri" pitchFamily="34" charset="0"/>
                <a:ea typeface="+mn-ea"/>
                <a:cs typeface="+mn-cs"/>
              </a:rPr>
              <a:t> Organism</a:t>
            </a:r>
          </a:p>
          <a:p>
            <a:pPr marL="342900" indent="-342900" eaLnBrk="1" hangingPunct="1">
              <a:buFont typeface="+mj-lt"/>
              <a:buAutoNum type="arabicPeriod"/>
              <a:defRPr/>
            </a:pPr>
            <a:r>
              <a:rPr lang="en-US" dirty="0">
                <a:latin typeface="Calibri" pitchFamily="34" charset="0"/>
                <a:ea typeface="+mn-ea"/>
                <a:cs typeface="+mn-cs"/>
              </a:rPr>
              <a:t>O_____________________</a:t>
            </a:r>
          </a:p>
          <a:p>
            <a:pPr marL="342900" indent="-342900" eaLnBrk="1" hangingPunct="1">
              <a:buFont typeface="+mj-lt"/>
              <a:buAutoNum type="arabicPeriod"/>
              <a:defRPr/>
            </a:pPr>
            <a:r>
              <a:rPr lang="en-US" dirty="0">
                <a:latin typeface="Calibri" pitchFamily="34" charset="0"/>
                <a:ea typeface="+mn-ea"/>
                <a:cs typeface="+mn-cs"/>
              </a:rPr>
              <a:t>O_____________________</a:t>
            </a:r>
          </a:p>
          <a:p>
            <a:pPr marL="342900" indent="-342900" eaLnBrk="1" hangingPunct="1">
              <a:buFont typeface="+mj-lt"/>
              <a:buAutoNum type="arabicPeriod"/>
              <a:defRPr/>
            </a:pPr>
            <a:r>
              <a:rPr lang="en-US" dirty="0">
                <a:latin typeface="Calibri" pitchFamily="34" charset="0"/>
                <a:ea typeface="+mn-ea"/>
                <a:cs typeface="+mn-cs"/>
              </a:rPr>
              <a:t>T_____________________</a:t>
            </a:r>
          </a:p>
          <a:p>
            <a:pPr marL="342900" indent="-342900" eaLnBrk="1" hangingPunct="1">
              <a:buFont typeface="+mj-lt"/>
              <a:buAutoNum type="arabicPeriod"/>
              <a:defRPr/>
            </a:pPr>
            <a:r>
              <a:rPr lang="en-US" dirty="0">
                <a:latin typeface="Calibri" pitchFamily="34" charset="0"/>
                <a:ea typeface="+mn-ea"/>
                <a:cs typeface="+mn-cs"/>
              </a:rPr>
              <a:t>C_____________________</a:t>
            </a:r>
          </a:p>
          <a:p>
            <a:pPr marL="342900" indent="-342900" eaLnBrk="1" hangingPunct="1">
              <a:defRPr/>
            </a:pPr>
            <a:r>
              <a:rPr lang="en-US" dirty="0">
                <a:latin typeface="Calibri" pitchFamily="34" charset="0"/>
                <a:ea typeface="+mn-ea"/>
                <a:cs typeface="+mn-cs"/>
              </a:rPr>
              <a:t> </a:t>
            </a:r>
          </a:p>
        </p:txBody>
      </p:sp>
      <p:sp>
        <p:nvSpPr>
          <p:cNvPr id="93193" name="TextBox 11"/>
          <p:cNvSpPr txBox="1">
            <a:spLocks noChangeArrowheads="1"/>
          </p:cNvSpPr>
          <p:nvPr/>
        </p:nvSpPr>
        <p:spPr bwMode="auto">
          <a:xfrm>
            <a:off x="152400" y="3429000"/>
            <a:ext cx="44196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u="sng">
                <a:latin typeface="Calibri" charset="0"/>
              </a:rPr>
              <a:t>Compare / Contrast:</a:t>
            </a:r>
            <a:endParaRPr lang="en-US">
              <a:latin typeface="Calibri" charset="0"/>
            </a:endParaRPr>
          </a:p>
          <a:p>
            <a:pPr eaLnBrk="1" hangingPunct="1"/>
            <a:r>
              <a:rPr lang="en-US" sz="2800">
                <a:latin typeface="Calibri" charset="0"/>
              </a:rPr>
              <a:t>Animal Cell –</a:t>
            </a:r>
          </a:p>
          <a:p>
            <a:pPr eaLnBrk="1" hangingPunct="1"/>
            <a:endParaRPr lang="en-US" sz="2800">
              <a:latin typeface="Calibri" charset="0"/>
            </a:endParaRPr>
          </a:p>
          <a:p>
            <a:pPr eaLnBrk="1" hangingPunct="1"/>
            <a:endParaRPr lang="en-US" sz="2800">
              <a:latin typeface="Calibri" charset="0"/>
            </a:endParaRPr>
          </a:p>
          <a:p>
            <a:pPr eaLnBrk="1" hangingPunct="1"/>
            <a:r>
              <a:rPr lang="en-US" sz="2800">
                <a:latin typeface="Calibri" charset="0"/>
              </a:rPr>
              <a:t>Plant Cell -</a:t>
            </a:r>
          </a:p>
        </p:txBody>
      </p:sp>
      <p:sp>
        <p:nvSpPr>
          <p:cNvPr id="93194" name="TextBox 12"/>
          <p:cNvSpPr txBox="1">
            <a:spLocks noChangeArrowheads="1"/>
          </p:cNvSpPr>
          <p:nvPr/>
        </p:nvSpPr>
        <p:spPr bwMode="auto">
          <a:xfrm>
            <a:off x="4572000" y="3429000"/>
            <a:ext cx="4419600"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sz="3200">
                <a:latin typeface="Calibri" charset="0"/>
              </a:rPr>
              <a:t>	        </a:t>
            </a:r>
            <a:r>
              <a:rPr lang="en-US" u="sng">
                <a:latin typeface="Calibri" charset="0"/>
              </a:rPr>
              <a:t>Describe each on back:</a:t>
            </a:r>
            <a:r>
              <a:rPr lang="en-US">
                <a:latin typeface="Calibri" charset="0"/>
              </a:rPr>
              <a:t> </a:t>
            </a:r>
            <a:r>
              <a:rPr lang="en-US" u="sng">
                <a:latin typeface="Calibri" charset="0"/>
              </a:rPr>
              <a:t> </a:t>
            </a:r>
          </a:p>
          <a:p>
            <a:pPr eaLnBrk="1" hangingPunct="1"/>
            <a:endParaRPr lang="en-US" sz="1400">
              <a:latin typeface="Calibri" charset="0"/>
            </a:endParaRPr>
          </a:p>
          <a:p>
            <a:pPr eaLnBrk="1" hangingPunct="1"/>
            <a:r>
              <a:rPr lang="en-US" sz="1400">
                <a:latin typeface="Calibri" charset="0"/>
              </a:rPr>
              <a:t>Nucleus			Ribosome</a:t>
            </a:r>
          </a:p>
          <a:p>
            <a:pPr eaLnBrk="1" hangingPunct="1"/>
            <a:endParaRPr lang="en-US" sz="1400">
              <a:latin typeface="Calibri" charset="0"/>
            </a:endParaRPr>
          </a:p>
          <a:p>
            <a:pPr eaLnBrk="1" hangingPunct="1"/>
            <a:r>
              <a:rPr lang="en-US" sz="1400">
                <a:latin typeface="Calibri" charset="0"/>
              </a:rPr>
              <a:t>Endoplasmic Reticulum 		Nucleolus</a:t>
            </a:r>
          </a:p>
          <a:p>
            <a:pPr eaLnBrk="1" hangingPunct="1"/>
            <a:endParaRPr lang="en-US" sz="1400">
              <a:latin typeface="Calibri" charset="0"/>
            </a:endParaRPr>
          </a:p>
          <a:p>
            <a:pPr eaLnBrk="1" hangingPunct="1"/>
            <a:r>
              <a:rPr lang="en-US" sz="1400">
                <a:latin typeface="Calibri" charset="0"/>
              </a:rPr>
              <a:t>Golgi Apparatus		Vacuole</a:t>
            </a:r>
          </a:p>
          <a:p>
            <a:pPr eaLnBrk="1" hangingPunct="1"/>
            <a:endParaRPr lang="en-US" sz="1400">
              <a:latin typeface="Calibri" charset="0"/>
            </a:endParaRPr>
          </a:p>
          <a:p>
            <a:pPr eaLnBrk="1" hangingPunct="1"/>
            <a:r>
              <a:rPr lang="en-US" sz="1400">
                <a:latin typeface="Calibri" charset="0"/>
              </a:rPr>
              <a:t>Lysosome			Cell Membrane</a:t>
            </a:r>
          </a:p>
          <a:p>
            <a:pPr eaLnBrk="1" hangingPunct="1"/>
            <a:endParaRPr lang="en-US" sz="1400">
              <a:latin typeface="Calibri" charset="0"/>
            </a:endParaRPr>
          </a:p>
          <a:p>
            <a:pPr eaLnBrk="1" hangingPunct="1"/>
            <a:r>
              <a:rPr lang="en-US" sz="1400">
                <a:latin typeface="Calibri" charset="0"/>
              </a:rPr>
              <a:t>Mitochondria		Cilia / Flagella </a:t>
            </a:r>
          </a:p>
          <a:p>
            <a:pPr eaLnBrk="1" hangingPunct="1"/>
            <a:endParaRPr lang="en-US" u="sng">
              <a:latin typeface="Calibri" charset="0"/>
            </a:endParaRPr>
          </a:p>
          <a:p>
            <a:pPr eaLnBrk="1" hangingPunct="1"/>
            <a:endParaRPr lang="en-US" u="sng">
              <a:latin typeface="Calibri" charset="0"/>
            </a:endParaRPr>
          </a:p>
          <a:p>
            <a:pPr eaLnBrk="1" hangingPunct="1"/>
            <a:endParaRPr lang="en-US" u="sng">
              <a:latin typeface="Calibri" charset="0"/>
            </a:endParaRPr>
          </a:p>
        </p:txBody>
      </p:sp>
    </p:spTree>
    <p:extLst>
      <p:ext uri="{BB962C8B-B14F-4D97-AF65-F5344CB8AC3E}">
        <p14:creationId xmlns:p14="http://schemas.microsoft.com/office/powerpoint/2010/main" val="3919113333"/>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The End</a:t>
            </a:r>
          </a:p>
        </p:txBody>
      </p:sp>
      <p:sp>
        <p:nvSpPr>
          <p:cNvPr id="14848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lvl="1"/>
            <a:endParaRPr lang="en-US">
              <a:effectLst/>
              <a:latin typeface="Tahoma" charset="0"/>
            </a:endParaRPr>
          </a:p>
        </p:txBody>
      </p:sp>
    </p:spTree>
    <p:extLst>
      <p:ext uri="{BB962C8B-B14F-4D97-AF65-F5344CB8AC3E}">
        <p14:creationId xmlns:p14="http://schemas.microsoft.com/office/powerpoint/2010/main" val="2199055348"/>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953195755"/>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98295231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p:nvPr>
        </p:nvSpPr>
        <p:spPr>
          <a:xfrm>
            <a:off x="228600" y="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effectLst/>
                <a:latin typeface="Tahoma" charset="0"/>
              </a:rPr>
              <a:t>Microscope Practice Assignment</a:t>
            </a:r>
          </a:p>
        </p:txBody>
      </p:sp>
      <p:sp>
        <p:nvSpPr>
          <p:cNvPr id="81922" name="Rectangle 3"/>
          <p:cNvSpPr>
            <a:spLocks noGrp="1" noChangeArrowheads="1"/>
          </p:cNvSpPr>
          <p:nvPr>
            <p:ph idx="1"/>
          </p:nvPr>
        </p:nvSpPr>
        <p:spPr>
          <a:xfrm>
            <a:off x="457200" y="1066800"/>
            <a:ext cx="8229600" cy="533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ffectLst/>
                <a:latin typeface="Tahoma" charset="0"/>
              </a:rPr>
              <a:t>Be careful with the scopes.</a:t>
            </a:r>
          </a:p>
          <a:p>
            <a:r>
              <a:rPr lang="en-US" dirty="0" smtClean="0">
                <a:effectLst/>
                <a:latin typeface="Tahoma" charset="0"/>
              </a:rPr>
              <a:t>Be </a:t>
            </a:r>
            <a:r>
              <a:rPr lang="en-US" dirty="0">
                <a:effectLst/>
                <a:latin typeface="Tahoma" charset="0"/>
              </a:rPr>
              <a:t>sure to write the total magnification for what you </a:t>
            </a:r>
            <a:r>
              <a:rPr lang="en-US" dirty="0" smtClean="0">
                <a:effectLst/>
                <a:latin typeface="Tahoma" charset="0"/>
              </a:rPr>
              <a:t>viewed </a:t>
            </a:r>
            <a:endParaRPr lang="en-US" dirty="0">
              <a:effectLst/>
              <a:latin typeface="Tahoma" charset="0"/>
            </a:endParaRPr>
          </a:p>
          <a:p>
            <a:r>
              <a:rPr lang="en-US" dirty="0">
                <a:effectLst/>
                <a:latin typeface="Tahoma" charset="0"/>
              </a:rPr>
              <a:t>Be sure you use the correct </a:t>
            </a:r>
            <a:r>
              <a:rPr lang="en-US" dirty="0" smtClean="0">
                <a:effectLst/>
                <a:latin typeface="Tahoma" charset="0"/>
              </a:rPr>
              <a:t>color pencils.</a:t>
            </a:r>
            <a:endParaRPr lang="en-US" dirty="0">
              <a:effectLst/>
              <a:latin typeface="Tahoma" charset="0"/>
            </a:endParaRPr>
          </a:p>
          <a:p>
            <a:r>
              <a:rPr lang="en-US" dirty="0">
                <a:effectLst/>
                <a:latin typeface="Tahoma" charset="0"/>
              </a:rPr>
              <a:t>Be sure you draw what you see in the </a:t>
            </a:r>
            <a:r>
              <a:rPr lang="en-US" u="sng" dirty="0">
                <a:effectLst/>
                <a:latin typeface="Tahoma" charset="0"/>
              </a:rPr>
              <a:t>field of view </a:t>
            </a:r>
            <a:r>
              <a:rPr lang="en-US" dirty="0">
                <a:effectLst/>
                <a:latin typeface="Tahoma" charset="0"/>
              </a:rPr>
              <a:t>the same size as the circle on the page.</a:t>
            </a:r>
          </a:p>
          <a:p>
            <a:r>
              <a:rPr lang="en-US" dirty="0">
                <a:effectLst/>
                <a:latin typeface="Tahoma" charset="0"/>
              </a:rPr>
              <a:t>Make sure the letter </a:t>
            </a:r>
            <a:r>
              <a:rPr lang="ja-JP" altLang="en-US" dirty="0">
                <a:effectLst/>
                <a:latin typeface="Tahoma" charset="0"/>
              </a:rPr>
              <a:t>“</a:t>
            </a:r>
            <a:r>
              <a:rPr lang="en-US" altLang="ja-JP" dirty="0">
                <a:effectLst/>
                <a:latin typeface="Tahoma" charset="0"/>
              </a:rPr>
              <a:t>e</a:t>
            </a:r>
            <a:r>
              <a:rPr lang="ja-JP" altLang="en-US" dirty="0">
                <a:effectLst/>
                <a:latin typeface="Tahoma" charset="0"/>
              </a:rPr>
              <a:t>”</a:t>
            </a:r>
            <a:r>
              <a:rPr lang="en-US" altLang="ja-JP" dirty="0">
                <a:effectLst/>
                <a:latin typeface="Tahoma" charset="0"/>
              </a:rPr>
              <a:t> is facing you when you put it on the stage!!</a:t>
            </a:r>
            <a:r>
              <a:rPr lang="en-US" altLang="ja-JP" dirty="0" smtClean="0">
                <a:effectLst/>
                <a:latin typeface="Tahoma" charset="0"/>
              </a:rPr>
              <a:t>!</a:t>
            </a:r>
          </a:p>
        </p:txBody>
      </p:sp>
    </p:spTree>
    <p:extLst>
      <p:ext uri="{BB962C8B-B14F-4D97-AF65-F5344CB8AC3E}">
        <p14:creationId xmlns:p14="http://schemas.microsoft.com/office/powerpoint/2010/main" val="1218859203"/>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sz="half" idx="1"/>
          </p:nvPr>
        </p:nvSpPr>
        <p:spPr>
          <a:xfrm>
            <a:off x="0" y="0"/>
            <a:ext cx="4876800" cy="6705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r>
              <a:rPr lang="en-US" sz="2000" u="sng" dirty="0">
                <a:effectLst/>
                <a:latin typeface="Tahoma" charset="0"/>
              </a:rPr>
              <a:t>Membrane Proteins:</a:t>
            </a:r>
          </a:p>
          <a:p>
            <a:r>
              <a:rPr lang="en-US" sz="2000" u="sng" dirty="0">
                <a:effectLst/>
                <a:latin typeface="Tahoma" charset="0"/>
              </a:rPr>
              <a:t>Integral proteins</a:t>
            </a:r>
            <a:r>
              <a:rPr lang="en-US" sz="2000" dirty="0">
                <a:effectLst/>
                <a:latin typeface="Tahoma" charset="0"/>
              </a:rPr>
              <a:t> – </a:t>
            </a:r>
          </a:p>
          <a:p>
            <a:pPr lvl="1"/>
            <a:r>
              <a:rPr lang="en-US" sz="2000" dirty="0">
                <a:effectLst/>
                <a:latin typeface="Tahoma" charset="0"/>
              </a:rPr>
              <a:t>Proteins in the plasma membrane that are embedded or pass all the way through the membrane</a:t>
            </a:r>
          </a:p>
          <a:p>
            <a:pPr lvl="1"/>
            <a:r>
              <a:rPr lang="en-US" sz="2000" dirty="0">
                <a:effectLst/>
                <a:latin typeface="Tahoma" charset="0"/>
              </a:rPr>
              <a:t>Have carbohydrate attached to act as marker or label</a:t>
            </a:r>
          </a:p>
          <a:p>
            <a:pPr lvl="1"/>
            <a:r>
              <a:rPr lang="en-US" sz="2000" dirty="0">
                <a:effectLst/>
                <a:latin typeface="Tahoma" charset="0"/>
              </a:rPr>
              <a:t>Function:</a:t>
            </a:r>
          </a:p>
          <a:p>
            <a:pPr lvl="2"/>
            <a:r>
              <a:rPr lang="en-US" dirty="0">
                <a:effectLst/>
                <a:latin typeface="Tahoma" charset="0"/>
              </a:rPr>
              <a:t>Communication</a:t>
            </a:r>
          </a:p>
          <a:p>
            <a:pPr lvl="2"/>
            <a:r>
              <a:rPr lang="en-US" dirty="0">
                <a:effectLst/>
                <a:latin typeface="Tahoma" charset="0"/>
              </a:rPr>
              <a:t>Transporting materials into cell</a:t>
            </a:r>
          </a:p>
          <a:p>
            <a:r>
              <a:rPr lang="en-US" sz="2000" u="sng" dirty="0">
                <a:effectLst/>
                <a:latin typeface="Tahoma" charset="0"/>
              </a:rPr>
              <a:t>Peripheral proteins</a:t>
            </a:r>
            <a:r>
              <a:rPr lang="en-US" sz="2000" dirty="0">
                <a:effectLst/>
                <a:latin typeface="Tahoma" charset="0"/>
              </a:rPr>
              <a:t> </a:t>
            </a:r>
            <a:r>
              <a:rPr lang="en-US" sz="2000" dirty="0" smtClean="0">
                <a:effectLst/>
                <a:latin typeface="Tahoma" charset="0"/>
              </a:rPr>
              <a:t>– </a:t>
            </a:r>
          </a:p>
          <a:p>
            <a:r>
              <a:rPr lang="en-US" sz="2000" dirty="0" smtClean="0">
                <a:effectLst/>
                <a:latin typeface="Tahoma" charset="0"/>
              </a:rPr>
              <a:t>proteins </a:t>
            </a:r>
            <a:r>
              <a:rPr lang="en-US" sz="2000" dirty="0">
                <a:effectLst/>
                <a:latin typeface="Tahoma" charset="0"/>
              </a:rPr>
              <a:t>found only on one side of the </a:t>
            </a:r>
            <a:r>
              <a:rPr lang="en-US" sz="2000" dirty="0" smtClean="0">
                <a:effectLst/>
                <a:latin typeface="Tahoma" charset="0"/>
              </a:rPr>
              <a:t>membrane</a:t>
            </a:r>
          </a:p>
          <a:p>
            <a:pPr eaLnBrk="1" hangingPunct="1">
              <a:defRPr/>
            </a:pPr>
            <a:r>
              <a:rPr lang="en-US" sz="2000" dirty="0">
                <a:latin typeface="Tahoma" charset="0"/>
              </a:rPr>
              <a:t>Membrane contain lipids called sterols (cholesterol) </a:t>
            </a:r>
          </a:p>
          <a:p>
            <a:pPr lvl="1" eaLnBrk="1" hangingPunct="1">
              <a:defRPr/>
            </a:pPr>
            <a:r>
              <a:rPr lang="en-US" sz="2000" dirty="0">
                <a:latin typeface="Tahoma" charset="0"/>
              </a:rPr>
              <a:t>help make membrane more firm and prevent freezing at lower temperatures</a:t>
            </a:r>
          </a:p>
          <a:p>
            <a:endParaRPr lang="en-US" dirty="0">
              <a:effectLst/>
              <a:latin typeface="Tahoma" charset="0"/>
            </a:endParaRPr>
          </a:p>
          <a:p>
            <a:endParaRPr lang="en-US" dirty="0">
              <a:effectLst/>
              <a:latin typeface="Tahoma" charset="0"/>
            </a:endParaRPr>
          </a:p>
        </p:txBody>
      </p:sp>
      <p:pic>
        <p:nvPicPr>
          <p:cNvPr id="553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3810000" cy="2068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53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2743200"/>
            <a:ext cx="4343400" cy="243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872161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blinds(horizontal)">
                                      <p:cBhvr>
                                        <p:cTn id="7" dur="500"/>
                                        <p:tgtEl>
                                          <p:spTgt spid="552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blinds(horizontal)">
                                      <p:cBhvr>
                                        <p:cTn id="12" dur="500"/>
                                        <p:tgtEl>
                                          <p:spTgt spid="552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5299">
                                            <p:txEl>
                                              <p:pRg st="2" end="2"/>
                                            </p:txEl>
                                          </p:spTgt>
                                        </p:tgtEl>
                                        <p:attrNameLst>
                                          <p:attrName>style.visibility</p:attrName>
                                        </p:attrNameLst>
                                      </p:cBhvr>
                                      <p:to>
                                        <p:strVal val="visible"/>
                                      </p:to>
                                    </p:set>
                                    <p:animEffect transition="in" filter="blinds(horizontal)">
                                      <p:cBhvr>
                                        <p:cTn id="17" dur="500"/>
                                        <p:tgtEl>
                                          <p:spTgt spid="552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5299">
                                            <p:txEl>
                                              <p:pRg st="3" end="3"/>
                                            </p:txEl>
                                          </p:spTgt>
                                        </p:tgtEl>
                                        <p:attrNameLst>
                                          <p:attrName>style.visibility</p:attrName>
                                        </p:attrNameLst>
                                      </p:cBhvr>
                                      <p:to>
                                        <p:strVal val="visible"/>
                                      </p:to>
                                    </p:set>
                                    <p:animEffect transition="in" filter="blinds(horizontal)">
                                      <p:cBhvr>
                                        <p:cTn id="22" dur="500"/>
                                        <p:tgtEl>
                                          <p:spTgt spid="552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5299">
                                            <p:txEl>
                                              <p:pRg st="4" end="4"/>
                                            </p:txEl>
                                          </p:spTgt>
                                        </p:tgtEl>
                                        <p:attrNameLst>
                                          <p:attrName>style.visibility</p:attrName>
                                        </p:attrNameLst>
                                      </p:cBhvr>
                                      <p:to>
                                        <p:strVal val="visible"/>
                                      </p:to>
                                    </p:set>
                                    <p:animEffect transition="in" filter="blinds(horizontal)">
                                      <p:cBhvr>
                                        <p:cTn id="27" dur="500"/>
                                        <p:tgtEl>
                                          <p:spTgt spid="5529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5299">
                                            <p:txEl>
                                              <p:pRg st="5" end="5"/>
                                            </p:txEl>
                                          </p:spTgt>
                                        </p:tgtEl>
                                        <p:attrNameLst>
                                          <p:attrName>style.visibility</p:attrName>
                                        </p:attrNameLst>
                                      </p:cBhvr>
                                      <p:to>
                                        <p:strVal val="visible"/>
                                      </p:to>
                                    </p:set>
                                    <p:animEffect transition="in" filter="blinds(horizontal)">
                                      <p:cBhvr>
                                        <p:cTn id="32" dur="500"/>
                                        <p:tgtEl>
                                          <p:spTgt spid="5529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5299">
                                            <p:txEl>
                                              <p:pRg st="6" end="6"/>
                                            </p:txEl>
                                          </p:spTgt>
                                        </p:tgtEl>
                                        <p:attrNameLst>
                                          <p:attrName>style.visibility</p:attrName>
                                        </p:attrNameLst>
                                      </p:cBhvr>
                                      <p:to>
                                        <p:strVal val="visible"/>
                                      </p:to>
                                    </p:set>
                                    <p:animEffect transition="in" filter="blinds(horizontal)">
                                      <p:cBhvr>
                                        <p:cTn id="37" dur="500"/>
                                        <p:tgtEl>
                                          <p:spTgt spid="5529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5299">
                                            <p:txEl>
                                              <p:pRg st="7" end="7"/>
                                            </p:txEl>
                                          </p:spTgt>
                                        </p:tgtEl>
                                        <p:attrNameLst>
                                          <p:attrName>style.visibility</p:attrName>
                                        </p:attrNameLst>
                                      </p:cBhvr>
                                      <p:to>
                                        <p:strVal val="visible"/>
                                      </p:to>
                                    </p:set>
                                    <p:animEffect transition="in" filter="blinds(horizontal)">
                                      <p:cBhvr>
                                        <p:cTn id="42" dur="500"/>
                                        <p:tgtEl>
                                          <p:spTgt spid="552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5299">
                                            <p:txEl>
                                              <p:pRg st="8" end="8"/>
                                            </p:txEl>
                                          </p:spTgt>
                                        </p:tgtEl>
                                        <p:attrNameLst>
                                          <p:attrName>style.visibility</p:attrName>
                                        </p:attrNameLst>
                                      </p:cBhvr>
                                      <p:to>
                                        <p:strVal val="visible"/>
                                      </p:to>
                                    </p:set>
                                    <p:animEffect transition="in" filter="blinds(horizontal)">
                                      <p:cBhvr>
                                        <p:cTn id="47" dur="500"/>
                                        <p:tgtEl>
                                          <p:spTgt spid="552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55299">
                                            <p:txEl>
                                              <p:pRg st="9" end="9"/>
                                            </p:txEl>
                                          </p:spTgt>
                                        </p:tgtEl>
                                        <p:attrNameLst>
                                          <p:attrName>style.visibility</p:attrName>
                                        </p:attrNameLst>
                                      </p:cBhvr>
                                      <p:to>
                                        <p:strVal val="visible"/>
                                      </p:to>
                                    </p:set>
                                    <p:animEffect transition="in" filter="blinds(horizontal)">
                                      <p:cBhvr>
                                        <p:cTn id="52" dur="500"/>
                                        <p:tgtEl>
                                          <p:spTgt spid="552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55299">
                                            <p:txEl>
                                              <p:pRg st="10" end="10"/>
                                            </p:txEl>
                                          </p:spTgt>
                                        </p:tgtEl>
                                        <p:attrNameLst>
                                          <p:attrName>style.visibility</p:attrName>
                                        </p:attrNameLst>
                                      </p:cBhvr>
                                      <p:to>
                                        <p:strVal val="visible"/>
                                      </p:to>
                                    </p:set>
                                    <p:animEffect transition="in" filter="blinds(horizontal)">
                                      <p:cBhvr>
                                        <p:cTn id="57" dur="500"/>
                                        <p:tgtEl>
                                          <p:spTgt spid="5529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228600" y="3048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u="sng" dirty="0">
                <a:effectLst/>
                <a:latin typeface="Tahoma" charset="0"/>
              </a:rPr>
              <a:t>Fluid Mosaic </a:t>
            </a:r>
            <a:r>
              <a:rPr lang="en-US" u="sng" dirty="0" smtClean="0">
                <a:effectLst/>
                <a:latin typeface="Tahoma" charset="0"/>
              </a:rPr>
              <a:t>Model </a:t>
            </a:r>
            <a:r>
              <a:rPr lang="en-US" dirty="0" smtClean="0">
                <a:effectLst/>
                <a:latin typeface="Tahoma" charset="0"/>
              </a:rPr>
              <a:t>- </a:t>
            </a:r>
            <a:endParaRPr lang="en-US" dirty="0">
              <a:effectLst/>
              <a:latin typeface="Tahoma" charset="0"/>
            </a:endParaRPr>
          </a:p>
          <a:p>
            <a:pPr lvl="1"/>
            <a:r>
              <a:rPr lang="en-US" dirty="0">
                <a:effectLst/>
                <a:latin typeface="Tahoma" charset="0"/>
              </a:rPr>
              <a:t>Idea that the phospholipids / lipids / proteins can </a:t>
            </a:r>
            <a:r>
              <a:rPr lang="ja-JP" altLang="en-US" dirty="0">
                <a:effectLst/>
                <a:latin typeface="Tahoma" charset="0"/>
              </a:rPr>
              <a:t>“</a:t>
            </a:r>
            <a:r>
              <a:rPr lang="en-US" altLang="ja-JP" dirty="0">
                <a:effectLst/>
                <a:latin typeface="Tahoma" charset="0"/>
              </a:rPr>
              <a:t>flow</a:t>
            </a:r>
            <a:r>
              <a:rPr lang="ja-JP" altLang="en-US" dirty="0">
                <a:effectLst/>
                <a:latin typeface="Tahoma" charset="0"/>
              </a:rPr>
              <a:t>”</a:t>
            </a:r>
            <a:r>
              <a:rPr lang="en-US" altLang="ja-JP" dirty="0">
                <a:effectLst/>
                <a:latin typeface="Tahoma" charset="0"/>
              </a:rPr>
              <a:t> around each other</a:t>
            </a:r>
          </a:p>
          <a:p>
            <a:pPr lvl="1"/>
            <a:r>
              <a:rPr lang="en-US" dirty="0">
                <a:effectLst/>
                <a:latin typeface="Tahoma" charset="0"/>
              </a:rPr>
              <a:t>Plasma membrane is more of a fluid than a solid</a:t>
            </a:r>
          </a:p>
        </p:txBody>
      </p:sp>
      <p:pic>
        <p:nvPicPr>
          <p:cNvPr id="563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447925"/>
            <a:ext cx="6496050" cy="441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592818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linds(horizontal)">
                                      <p:cBhvr>
                                        <p:cTn id="7" dur="500"/>
                                        <p:tgtEl>
                                          <p:spTgt spid="563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blinds(horizontal)">
                                      <p:cBhvr>
                                        <p:cTn id="12" dur="500"/>
                                        <p:tgtEl>
                                          <p:spTgt spid="563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6323">
                                            <p:txEl>
                                              <p:pRg st="2" end="2"/>
                                            </p:txEl>
                                          </p:spTgt>
                                        </p:tgtEl>
                                        <p:attrNameLst>
                                          <p:attrName>style.visibility</p:attrName>
                                        </p:attrNameLst>
                                      </p:cBhvr>
                                      <p:to>
                                        <p:strVal val="visible"/>
                                      </p:to>
                                    </p:set>
                                    <p:animEffect transition="in" filter="blinds(horizontal)">
                                      <p:cBhvr>
                                        <p:cTn id="17" dur="500"/>
                                        <p:tgtEl>
                                          <p:spTgt spid="563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p:nvPr>
        </p:nvSpPr>
        <p:spPr>
          <a:xfrm>
            <a:off x="457200" y="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Plant Cell</a:t>
            </a:r>
          </a:p>
        </p:txBody>
      </p:sp>
      <p:sp>
        <p:nvSpPr>
          <p:cNvPr id="10035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481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976313"/>
            <a:ext cx="7010400" cy="5881687"/>
          </a:xfrm>
          <a:prstGeom prst="rect">
            <a:avLst/>
          </a:prstGeom>
          <a:solidFill>
            <a:srgbClr val="00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8133" name="Rectangle 5"/>
          <p:cNvSpPr>
            <a:spLocks noChangeArrowheads="1"/>
          </p:cNvSpPr>
          <p:nvPr/>
        </p:nvSpPr>
        <p:spPr bwMode="auto">
          <a:xfrm>
            <a:off x="1752600" y="1600200"/>
            <a:ext cx="914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4" name="Rectangle 6"/>
          <p:cNvSpPr>
            <a:spLocks noChangeArrowheads="1"/>
          </p:cNvSpPr>
          <p:nvPr/>
        </p:nvSpPr>
        <p:spPr bwMode="auto">
          <a:xfrm>
            <a:off x="1828800" y="2286000"/>
            <a:ext cx="990600" cy="5334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5" name="Rectangle 7"/>
          <p:cNvSpPr>
            <a:spLocks noChangeArrowheads="1"/>
          </p:cNvSpPr>
          <p:nvPr/>
        </p:nvSpPr>
        <p:spPr bwMode="auto">
          <a:xfrm>
            <a:off x="1828800" y="2895600"/>
            <a:ext cx="914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6" name="Rectangle 8"/>
          <p:cNvSpPr>
            <a:spLocks noChangeArrowheads="1"/>
          </p:cNvSpPr>
          <p:nvPr/>
        </p:nvSpPr>
        <p:spPr bwMode="auto">
          <a:xfrm>
            <a:off x="1752600" y="3581400"/>
            <a:ext cx="914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7" name="Rectangle 9"/>
          <p:cNvSpPr>
            <a:spLocks noChangeArrowheads="1"/>
          </p:cNvSpPr>
          <p:nvPr/>
        </p:nvSpPr>
        <p:spPr bwMode="auto">
          <a:xfrm>
            <a:off x="1600200" y="4114800"/>
            <a:ext cx="10668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8" name="Rectangle 10"/>
          <p:cNvSpPr>
            <a:spLocks noChangeArrowheads="1"/>
          </p:cNvSpPr>
          <p:nvPr/>
        </p:nvSpPr>
        <p:spPr bwMode="auto">
          <a:xfrm>
            <a:off x="1676400" y="4724400"/>
            <a:ext cx="990600" cy="5334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9" name="Rectangle 11"/>
          <p:cNvSpPr>
            <a:spLocks noChangeArrowheads="1"/>
          </p:cNvSpPr>
          <p:nvPr/>
        </p:nvSpPr>
        <p:spPr bwMode="auto">
          <a:xfrm>
            <a:off x="1524000" y="5562600"/>
            <a:ext cx="1143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0" name="Rectangle 12"/>
          <p:cNvSpPr>
            <a:spLocks noChangeArrowheads="1"/>
          </p:cNvSpPr>
          <p:nvPr/>
        </p:nvSpPr>
        <p:spPr bwMode="auto">
          <a:xfrm>
            <a:off x="1524000" y="63246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1" name="Rectangle 13"/>
          <p:cNvSpPr>
            <a:spLocks noChangeArrowheads="1"/>
          </p:cNvSpPr>
          <p:nvPr/>
        </p:nvSpPr>
        <p:spPr bwMode="auto">
          <a:xfrm>
            <a:off x="6400800" y="61722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2" name="Rectangle 14"/>
          <p:cNvSpPr>
            <a:spLocks noChangeArrowheads="1"/>
          </p:cNvSpPr>
          <p:nvPr/>
        </p:nvSpPr>
        <p:spPr bwMode="auto">
          <a:xfrm>
            <a:off x="6858000" y="54102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3" name="Rectangle 15"/>
          <p:cNvSpPr>
            <a:spLocks noChangeArrowheads="1"/>
          </p:cNvSpPr>
          <p:nvPr/>
        </p:nvSpPr>
        <p:spPr bwMode="auto">
          <a:xfrm>
            <a:off x="6934200" y="4343400"/>
            <a:ext cx="1295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4" name="Rectangle 16"/>
          <p:cNvSpPr>
            <a:spLocks noChangeArrowheads="1"/>
          </p:cNvSpPr>
          <p:nvPr/>
        </p:nvSpPr>
        <p:spPr bwMode="auto">
          <a:xfrm>
            <a:off x="7010400" y="3657600"/>
            <a:ext cx="1143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5" name="Rectangle 17"/>
          <p:cNvSpPr>
            <a:spLocks noChangeArrowheads="1"/>
          </p:cNvSpPr>
          <p:nvPr/>
        </p:nvSpPr>
        <p:spPr bwMode="auto">
          <a:xfrm>
            <a:off x="7010400" y="31242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6" name="Rectangle 18"/>
          <p:cNvSpPr>
            <a:spLocks noChangeArrowheads="1"/>
          </p:cNvSpPr>
          <p:nvPr/>
        </p:nvSpPr>
        <p:spPr bwMode="auto">
          <a:xfrm>
            <a:off x="7010400" y="22860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7" name="Rectangle 19"/>
          <p:cNvSpPr>
            <a:spLocks noChangeArrowheads="1"/>
          </p:cNvSpPr>
          <p:nvPr/>
        </p:nvSpPr>
        <p:spPr bwMode="auto">
          <a:xfrm>
            <a:off x="6934200" y="1524000"/>
            <a:ext cx="1295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905218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48133"/>
                                        </p:tgtEl>
                                      </p:cBhvr>
                                    </p:animEffect>
                                    <p:set>
                                      <p:cBhvr>
                                        <p:cTn id="7" dur="1" fill="hold">
                                          <p:stCondLst>
                                            <p:cond delay="499"/>
                                          </p:stCondLst>
                                        </p:cTn>
                                        <p:tgtEl>
                                          <p:spTgt spid="48133"/>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xit" presetSubtype="16" fill="hold" grpId="0" nodeType="clickEffect">
                                  <p:stCondLst>
                                    <p:cond delay="0"/>
                                  </p:stCondLst>
                                  <p:childTnLst>
                                    <p:animEffect transition="out" filter="box(in)">
                                      <p:cBhvr>
                                        <p:cTn id="11" dur="500"/>
                                        <p:tgtEl>
                                          <p:spTgt spid="48134"/>
                                        </p:tgtEl>
                                      </p:cBhvr>
                                    </p:animEffect>
                                    <p:set>
                                      <p:cBhvr>
                                        <p:cTn id="12" dur="1" fill="hold">
                                          <p:stCondLst>
                                            <p:cond delay="499"/>
                                          </p:stCondLst>
                                        </p:cTn>
                                        <p:tgtEl>
                                          <p:spTgt spid="48134"/>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xit" presetSubtype="16" fill="hold" grpId="0" nodeType="clickEffect">
                                  <p:stCondLst>
                                    <p:cond delay="0"/>
                                  </p:stCondLst>
                                  <p:childTnLst>
                                    <p:animEffect transition="out" filter="box(in)">
                                      <p:cBhvr>
                                        <p:cTn id="16" dur="500"/>
                                        <p:tgtEl>
                                          <p:spTgt spid="48135"/>
                                        </p:tgtEl>
                                      </p:cBhvr>
                                    </p:animEffect>
                                    <p:set>
                                      <p:cBhvr>
                                        <p:cTn id="17" dur="1" fill="hold">
                                          <p:stCondLst>
                                            <p:cond delay="499"/>
                                          </p:stCondLst>
                                        </p:cTn>
                                        <p:tgtEl>
                                          <p:spTgt spid="48135"/>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xit" presetSubtype="16" fill="hold" grpId="0" nodeType="clickEffect">
                                  <p:stCondLst>
                                    <p:cond delay="0"/>
                                  </p:stCondLst>
                                  <p:childTnLst>
                                    <p:animEffect transition="out" filter="box(in)">
                                      <p:cBhvr>
                                        <p:cTn id="21" dur="500"/>
                                        <p:tgtEl>
                                          <p:spTgt spid="48136"/>
                                        </p:tgtEl>
                                      </p:cBhvr>
                                    </p:animEffect>
                                    <p:set>
                                      <p:cBhvr>
                                        <p:cTn id="22" dur="1" fill="hold">
                                          <p:stCondLst>
                                            <p:cond delay="499"/>
                                          </p:stCondLst>
                                        </p:cTn>
                                        <p:tgtEl>
                                          <p:spTgt spid="48136"/>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xit" presetSubtype="16" fill="hold" grpId="0" nodeType="clickEffect">
                                  <p:stCondLst>
                                    <p:cond delay="0"/>
                                  </p:stCondLst>
                                  <p:childTnLst>
                                    <p:animEffect transition="out" filter="box(in)">
                                      <p:cBhvr>
                                        <p:cTn id="26" dur="500"/>
                                        <p:tgtEl>
                                          <p:spTgt spid="48137"/>
                                        </p:tgtEl>
                                      </p:cBhvr>
                                    </p:animEffect>
                                    <p:set>
                                      <p:cBhvr>
                                        <p:cTn id="27" dur="1" fill="hold">
                                          <p:stCondLst>
                                            <p:cond delay="499"/>
                                          </p:stCondLst>
                                        </p:cTn>
                                        <p:tgtEl>
                                          <p:spTgt spid="48137"/>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xit" presetSubtype="16" fill="hold" grpId="0" nodeType="clickEffect">
                                  <p:stCondLst>
                                    <p:cond delay="0"/>
                                  </p:stCondLst>
                                  <p:childTnLst>
                                    <p:animEffect transition="out" filter="box(in)">
                                      <p:cBhvr>
                                        <p:cTn id="31" dur="500"/>
                                        <p:tgtEl>
                                          <p:spTgt spid="48138"/>
                                        </p:tgtEl>
                                      </p:cBhvr>
                                    </p:animEffect>
                                    <p:set>
                                      <p:cBhvr>
                                        <p:cTn id="32" dur="1" fill="hold">
                                          <p:stCondLst>
                                            <p:cond delay="499"/>
                                          </p:stCondLst>
                                        </p:cTn>
                                        <p:tgtEl>
                                          <p:spTgt spid="48138"/>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xit" presetSubtype="16" fill="hold" grpId="0" nodeType="clickEffect">
                                  <p:stCondLst>
                                    <p:cond delay="0"/>
                                  </p:stCondLst>
                                  <p:childTnLst>
                                    <p:animEffect transition="out" filter="box(in)">
                                      <p:cBhvr>
                                        <p:cTn id="36" dur="500"/>
                                        <p:tgtEl>
                                          <p:spTgt spid="48139"/>
                                        </p:tgtEl>
                                      </p:cBhvr>
                                    </p:animEffect>
                                    <p:set>
                                      <p:cBhvr>
                                        <p:cTn id="37" dur="1" fill="hold">
                                          <p:stCondLst>
                                            <p:cond delay="499"/>
                                          </p:stCondLst>
                                        </p:cTn>
                                        <p:tgtEl>
                                          <p:spTgt spid="48139"/>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xit" presetSubtype="16" fill="hold" grpId="0" nodeType="clickEffect">
                                  <p:stCondLst>
                                    <p:cond delay="0"/>
                                  </p:stCondLst>
                                  <p:childTnLst>
                                    <p:animEffect transition="out" filter="box(in)">
                                      <p:cBhvr>
                                        <p:cTn id="41" dur="500"/>
                                        <p:tgtEl>
                                          <p:spTgt spid="48140"/>
                                        </p:tgtEl>
                                      </p:cBhvr>
                                    </p:animEffect>
                                    <p:set>
                                      <p:cBhvr>
                                        <p:cTn id="42" dur="1" fill="hold">
                                          <p:stCondLst>
                                            <p:cond delay="499"/>
                                          </p:stCondLst>
                                        </p:cTn>
                                        <p:tgtEl>
                                          <p:spTgt spid="48140"/>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xit" presetSubtype="16" fill="hold" grpId="0" nodeType="clickEffect">
                                  <p:stCondLst>
                                    <p:cond delay="0"/>
                                  </p:stCondLst>
                                  <p:childTnLst>
                                    <p:animEffect transition="out" filter="box(in)">
                                      <p:cBhvr>
                                        <p:cTn id="46" dur="500"/>
                                        <p:tgtEl>
                                          <p:spTgt spid="48141"/>
                                        </p:tgtEl>
                                      </p:cBhvr>
                                    </p:animEffect>
                                    <p:set>
                                      <p:cBhvr>
                                        <p:cTn id="47" dur="1" fill="hold">
                                          <p:stCondLst>
                                            <p:cond delay="499"/>
                                          </p:stCondLst>
                                        </p:cTn>
                                        <p:tgtEl>
                                          <p:spTgt spid="48141"/>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xit" presetSubtype="16" fill="hold" grpId="0" nodeType="clickEffect">
                                  <p:stCondLst>
                                    <p:cond delay="0"/>
                                  </p:stCondLst>
                                  <p:childTnLst>
                                    <p:animEffect transition="out" filter="box(in)">
                                      <p:cBhvr>
                                        <p:cTn id="51" dur="500"/>
                                        <p:tgtEl>
                                          <p:spTgt spid="48142"/>
                                        </p:tgtEl>
                                      </p:cBhvr>
                                    </p:animEffect>
                                    <p:set>
                                      <p:cBhvr>
                                        <p:cTn id="52" dur="1" fill="hold">
                                          <p:stCondLst>
                                            <p:cond delay="499"/>
                                          </p:stCondLst>
                                        </p:cTn>
                                        <p:tgtEl>
                                          <p:spTgt spid="48142"/>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xit" presetSubtype="16" fill="hold" grpId="0" nodeType="clickEffect">
                                  <p:stCondLst>
                                    <p:cond delay="0"/>
                                  </p:stCondLst>
                                  <p:childTnLst>
                                    <p:animEffect transition="out" filter="box(in)">
                                      <p:cBhvr>
                                        <p:cTn id="56" dur="500"/>
                                        <p:tgtEl>
                                          <p:spTgt spid="48143"/>
                                        </p:tgtEl>
                                      </p:cBhvr>
                                    </p:animEffect>
                                    <p:set>
                                      <p:cBhvr>
                                        <p:cTn id="57" dur="1" fill="hold">
                                          <p:stCondLst>
                                            <p:cond delay="499"/>
                                          </p:stCondLst>
                                        </p:cTn>
                                        <p:tgtEl>
                                          <p:spTgt spid="48143"/>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xit" presetSubtype="16" fill="hold" grpId="0" nodeType="clickEffect">
                                  <p:stCondLst>
                                    <p:cond delay="0"/>
                                  </p:stCondLst>
                                  <p:childTnLst>
                                    <p:animEffect transition="out" filter="box(in)">
                                      <p:cBhvr>
                                        <p:cTn id="61" dur="500"/>
                                        <p:tgtEl>
                                          <p:spTgt spid="48144"/>
                                        </p:tgtEl>
                                      </p:cBhvr>
                                    </p:animEffect>
                                    <p:set>
                                      <p:cBhvr>
                                        <p:cTn id="62" dur="1" fill="hold">
                                          <p:stCondLst>
                                            <p:cond delay="499"/>
                                          </p:stCondLst>
                                        </p:cTn>
                                        <p:tgtEl>
                                          <p:spTgt spid="48144"/>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4" presetClass="exit" presetSubtype="16" fill="hold" grpId="0" nodeType="clickEffect">
                                  <p:stCondLst>
                                    <p:cond delay="0"/>
                                  </p:stCondLst>
                                  <p:childTnLst>
                                    <p:animEffect transition="out" filter="box(in)">
                                      <p:cBhvr>
                                        <p:cTn id="66" dur="500"/>
                                        <p:tgtEl>
                                          <p:spTgt spid="48147"/>
                                        </p:tgtEl>
                                      </p:cBhvr>
                                    </p:animEffect>
                                    <p:set>
                                      <p:cBhvr>
                                        <p:cTn id="67" dur="1" fill="hold">
                                          <p:stCondLst>
                                            <p:cond delay="499"/>
                                          </p:stCondLst>
                                        </p:cTn>
                                        <p:tgtEl>
                                          <p:spTgt spid="481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animBg="1"/>
      <p:bldP spid="48134" grpId="0" animBg="1"/>
      <p:bldP spid="48135" grpId="0" animBg="1"/>
      <p:bldP spid="48136" grpId="0" animBg="1"/>
      <p:bldP spid="48137" grpId="0" animBg="1"/>
      <p:bldP spid="48138" grpId="0" animBg="1"/>
      <p:bldP spid="48139" grpId="0" animBg="1"/>
      <p:bldP spid="48140" grpId="0" animBg="1"/>
      <p:bldP spid="48141" grpId="0" animBg="1"/>
      <p:bldP spid="48142" grpId="0" animBg="1"/>
      <p:bldP spid="48143" grpId="0" animBg="1"/>
      <p:bldP spid="48144" grpId="0" animBg="1"/>
      <p:bldP spid="48147"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74364409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2"/>
          <p:cNvSpPr>
            <a:spLocks noGrp="1" noChangeArrowheads="1"/>
          </p:cNvSpPr>
          <p:nvPr>
            <p:ph type="title"/>
          </p:nvPr>
        </p:nvSpPr>
        <p:spPr>
          <a:xfrm>
            <a:off x="0" y="0"/>
            <a:ext cx="1752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4000">
                <a:effectLst/>
                <a:latin typeface="Tahoma" charset="0"/>
              </a:rPr>
              <a:t>11-22 ATB</a:t>
            </a:r>
          </a:p>
        </p:txBody>
      </p:sp>
      <p:sp>
        <p:nvSpPr>
          <p:cNvPr id="150530" name="Rectangle 3"/>
          <p:cNvSpPr>
            <a:spLocks noGrp="1" noChangeArrowheads="1"/>
          </p:cNvSpPr>
          <p:nvPr>
            <p:ph idx="1"/>
          </p:nvPr>
        </p:nvSpPr>
        <p:spPr>
          <a:xfrm>
            <a:off x="1676400" y="0"/>
            <a:ext cx="7467600" cy="99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2500">
                <a:effectLst/>
                <a:latin typeface="Tahoma" charset="0"/>
              </a:rPr>
              <a:t>Draw the following…about ½ a page.  Then list the similarities and differences for each.</a:t>
            </a:r>
          </a:p>
        </p:txBody>
      </p:sp>
      <p:sp>
        <p:nvSpPr>
          <p:cNvPr id="254980" name="Oval 4"/>
          <p:cNvSpPr>
            <a:spLocks noChangeArrowheads="1"/>
          </p:cNvSpPr>
          <p:nvPr/>
        </p:nvSpPr>
        <p:spPr bwMode="auto">
          <a:xfrm>
            <a:off x="0" y="1828800"/>
            <a:ext cx="4343400" cy="426720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54981" name="Oval 5"/>
          <p:cNvSpPr>
            <a:spLocks noChangeArrowheads="1"/>
          </p:cNvSpPr>
          <p:nvPr/>
        </p:nvSpPr>
        <p:spPr bwMode="auto">
          <a:xfrm>
            <a:off x="2286000" y="914400"/>
            <a:ext cx="6858000" cy="594360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54982" name="Oval 6"/>
          <p:cNvSpPr>
            <a:spLocks noChangeArrowheads="1"/>
          </p:cNvSpPr>
          <p:nvPr/>
        </p:nvSpPr>
        <p:spPr bwMode="auto">
          <a:xfrm>
            <a:off x="5791200" y="3200400"/>
            <a:ext cx="3124200" cy="2971800"/>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54984" name="Oval 8"/>
          <p:cNvSpPr>
            <a:spLocks noChangeArrowheads="1"/>
          </p:cNvSpPr>
          <p:nvPr/>
        </p:nvSpPr>
        <p:spPr bwMode="auto">
          <a:xfrm>
            <a:off x="4191000" y="3810000"/>
            <a:ext cx="3352800" cy="3048000"/>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54985" name="Text Box 9"/>
          <p:cNvSpPr txBox="1">
            <a:spLocks noChangeArrowheads="1"/>
          </p:cNvSpPr>
          <p:nvPr/>
        </p:nvSpPr>
        <p:spPr bwMode="auto">
          <a:xfrm>
            <a:off x="974725" y="2317750"/>
            <a:ext cx="1304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Prokaryotic</a:t>
            </a:r>
          </a:p>
        </p:txBody>
      </p:sp>
      <p:sp>
        <p:nvSpPr>
          <p:cNvPr id="254986" name="Text Box 10"/>
          <p:cNvSpPr txBox="1">
            <a:spLocks noChangeArrowheads="1"/>
          </p:cNvSpPr>
          <p:nvPr/>
        </p:nvSpPr>
        <p:spPr bwMode="auto">
          <a:xfrm>
            <a:off x="4953000" y="1295400"/>
            <a:ext cx="1228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Eukaryotic</a:t>
            </a:r>
          </a:p>
        </p:txBody>
      </p:sp>
      <p:sp>
        <p:nvSpPr>
          <p:cNvPr id="254987" name="Text Box 11"/>
          <p:cNvSpPr txBox="1">
            <a:spLocks noChangeArrowheads="1"/>
          </p:cNvSpPr>
          <p:nvPr/>
        </p:nvSpPr>
        <p:spPr bwMode="auto">
          <a:xfrm>
            <a:off x="5562600" y="6324600"/>
            <a:ext cx="8651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Animal</a:t>
            </a:r>
          </a:p>
        </p:txBody>
      </p:sp>
      <p:sp>
        <p:nvSpPr>
          <p:cNvPr id="254988" name="Text Box 12"/>
          <p:cNvSpPr txBox="1">
            <a:spLocks noChangeArrowheads="1"/>
          </p:cNvSpPr>
          <p:nvPr/>
        </p:nvSpPr>
        <p:spPr bwMode="auto">
          <a:xfrm>
            <a:off x="6629400" y="3505200"/>
            <a:ext cx="685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Plant</a:t>
            </a:r>
          </a:p>
        </p:txBody>
      </p:sp>
    </p:spTree>
    <p:extLst>
      <p:ext uri="{BB962C8B-B14F-4D97-AF65-F5344CB8AC3E}">
        <p14:creationId xmlns:p14="http://schemas.microsoft.com/office/powerpoint/2010/main" val="4000232746"/>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Group Test Directions:</a:t>
            </a:r>
          </a:p>
        </p:txBody>
      </p:sp>
      <p:sp>
        <p:nvSpPr>
          <p:cNvPr id="15155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You will discuss the questions with your group, then answer them.</a:t>
            </a:r>
          </a:p>
          <a:p>
            <a:r>
              <a:rPr lang="en-US">
                <a:effectLst/>
                <a:latin typeface="Tahoma" charset="0"/>
              </a:rPr>
              <a:t>You will have ½ the period to do this.</a:t>
            </a:r>
          </a:p>
          <a:p>
            <a:r>
              <a:rPr lang="en-US">
                <a:effectLst/>
                <a:latin typeface="Tahoma" charset="0"/>
              </a:rPr>
              <a:t>You will then exchange your test with another group and they will grade it.</a:t>
            </a:r>
          </a:p>
          <a:p>
            <a:r>
              <a:rPr lang="en-US">
                <a:effectLst/>
                <a:latin typeface="Tahoma" charset="0"/>
              </a:rPr>
              <a:t>You will get a % of the points you earn</a:t>
            </a:r>
          </a:p>
          <a:p>
            <a:pPr lvl="1"/>
            <a:r>
              <a:rPr lang="en-US">
                <a:effectLst/>
                <a:latin typeface="Tahoma" charset="0"/>
              </a:rPr>
              <a:t>For example, if you get 25 points, I</a:t>
            </a:r>
            <a:r>
              <a:rPr lang="ja-JP" altLang="en-US">
                <a:effectLst/>
                <a:latin typeface="Tahoma" charset="0"/>
              </a:rPr>
              <a:t>’</a:t>
            </a:r>
            <a:r>
              <a:rPr lang="en-US" altLang="ja-JP">
                <a:effectLst/>
                <a:latin typeface="Tahoma" charset="0"/>
              </a:rPr>
              <a:t>ll add a 5</a:t>
            </a:r>
            <a:r>
              <a:rPr lang="en-US" altLang="ja-JP" baseline="30000">
                <a:effectLst/>
                <a:latin typeface="Tahoma" charset="0"/>
              </a:rPr>
              <a:t>th</a:t>
            </a:r>
            <a:r>
              <a:rPr lang="en-US" altLang="ja-JP">
                <a:effectLst/>
                <a:latin typeface="Tahoma" charset="0"/>
              </a:rPr>
              <a:t> of those points on your test grade, or 5 points</a:t>
            </a:r>
            <a:endParaRPr lang="en-US">
              <a:effectLst/>
              <a:latin typeface="Tahoma" charset="0"/>
            </a:endParaRPr>
          </a:p>
        </p:txBody>
      </p:sp>
    </p:spTree>
    <p:extLst>
      <p:ext uri="{BB962C8B-B14F-4D97-AF65-F5344CB8AC3E}">
        <p14:creationId xmlns:p14="http://schemas.microsoft.com/office/powerpoint/2010/main" val="2742176915"/>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4162383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Pg 76</a:t>
            </a:r>
          </a:p>
        </p:txBody>
      </p:sp>
      <p:sp>
        <p:nvSpPr>
          <p:cNvPr id="154626"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a:lnSpc>
                <a:spcPct val="90000"/>
              </a:lnSpc>
            </a:pPr>
            <a:r>
              <a:rPr lang="en-US" sz="2800">
                <a:effectLst/>
                <a:latin typeface="Tahoma" charset="0"/>
              </a:rPr>
              <a:t>1.  Skin:  shape:  like plates  function:  protective layer for the body</a:t>
            </a:r>
          </a:p>
          <a:p>
            <a:pPr>
              <a:lnSpc>
                <a:spcPct val="90000"/>
              </a:lnSpc>
            </a:pPr>
            <a:r>
              <a:rPr lang="en-US" sz="2800">
                <a:effectLst/>
                <a:latin typeface="Tahoma" charset="0"/>
              </a:rPr>
              <a:t>2.  Surface area to volume ratio limits cell size.  </a:t>
            </a:r>
          </a:p>
          <a:p>
            <a:pPr>
              <a:lnSpc>
                <a:spcPct val="90000"/>
              </a:lnSpc>
            </a:pPr>
            <a:r>
              <a:rPr lang="en-US" sz="2800">
                <a:effectLst/>
                <a:latin typeface="Tahoma" charset="0"/>
              </a:rPr>
              <a:t>3.  3 things all cells have:  plasma membrane (protective layer), cytoplasm (mush &amp; organelles), nucleus (control center)</a:t>
            </a:r>
          </a:p>
          <a:p>
            <a:pPr>
              <a:lnSpc>
                <a:spcPct val="90000"/>
              </a:lnSpc>
            </a:pPr>
            <a:r>
              <a:rPr lang="en-US" sz="2800">
                <a:effectLst/>
                <a:latin typeface="Tahoma" charset="0"/>
              </a:rPr>
              <a:t>4.  diff. bet. Prok. &amp; euk.:  Prokaryotic cells lack membrane bound organelles and nucleus.  Eukaryotic cells HAVE a nucleus and membrane bound organelles</a:t>
            </a:r>
          </a:p>
          <a:p>
            <a:pPr>
              <a:lnSpc>
                <a:spcPct val="90000"/>
              </a:lnSpc>
            </a:pPr>
            <a:endParaRPr lang="en-US" sz="2800">
              <a:effectLst/>
              <a:latin typeface="Tahoma" charset="0"/>
            </a:endParaRPr>
          </a:p>
          <a:p>
            <a:pPr>
              <a:lnSpc>
                <a:spcPct val="90000"/>
              </a:lnSpc>
            </a:pPr>
            <a:endParaRPr lang="en-US" sz="2800">
              <a:effectLst/>
              <a:latin typeface="Tahoma" charset="0"/>
            </a:endParaRPr>
          </a:p>
        </p:txBody>
      </p:sp>
    </p:spTree>
    <p:extLst>
      <p:ext uri="{BB962C8B-B14F-4D97-AF65-F5344CB8AC3E}">
        <p14:creationId xmlns:p14="http://schemas.microsoft.com/office/powerpoint/2010/main" val="1016444365"/>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Pg 76</a:t>
            </a:r>
          </a:p>
        </p:txBody>
      </p:sp>
      <p:sp>
        <p:nvSpPr>
          <p:cNvPr id="15667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sz="2400" dirty="0">
                <a:effectLst/>
                <a:latin typeface="Tahoma" charset="0"/>
              </a:rPr>
              <a:t>1. Nerve cell:   Shape</a:t>
            </a:r>
            <a:r>
              <a:rPr lang="en-US" sz="2400" dirty="0">
                <a:effectLst/>
                <a:latin typeface="Tahoma" charset="0"/>
                <a:sym typeface="Wingdings" charset="0"/>
              </a:rPr>
              <a:t> long thin extension of cell   Function  sends / receives nerve impulses</a:t>
            </a:r>
          </a:p>
          <a:p>
            <a:pPr>
              <a:lnSpc>
                <a:spcPct val="90000"/>
              </a:lnSpc>
            </a:pPr>
            <a:r>
              <a:rPr lang="en-US" sz="2400" dirty="0">
                <a:effectLst/>
                <a:latin typeface="Tahoma" charset="0"/>
                <a:sym typeface="Wingdings" charset="0"/>
              </a:rPr>
              <a:t>2.  Cell size is limited by the cell outer surface area to it</a:t>
            </a:r>
            <a:r>
              <a:rPr lang="ja-JP" altLang="en-US" sz="2400" dirty="0">
                <a:effectLst/>
                <a:latin typeface="Tahoma" charset="0"/>
                <a:sym typeface="Wingdings" charset="0"/>
              </a:rPr>
              <a:t>’</a:t>
            </a:r>
            <a:r>
              <a:rPr lang="en-US" altLang="ja-JP" sz="2400" dirty="0">
                <a:effectLst/>
                <a:latin typeface="Tahoma" charset="0"/>
                <a:sym typeface="Wingdings" charset="0"/>
              </a:rPr>
              <a:t>s volume</a:t>
            </a:r>
          </a:p>
          <a:p>
            <a:pPr>
              <a:lnSpc>
                <a:spcPct val="90000"/>
              </a:lnSpc>
            </a:pPr>
            <a:r>
              <a:rPr lang="en-US" sz="2400" dirty="0">
                <a:effectLst/>
                <a:latin typeface="Tahoma" charset="0"/>
                <a:sym typeface="Wingdings" charset="0"/>
              </a:rPr>
              <a:t>3.  </a:t>
            </a:r>
            <a:r>
              <a:rPr lang="en-US" sz="2400" dirty="0" smtClean="0">
                <a:effectLst/>
                <a:latin typeface="Tahoma" charset="0"/>
                <a:sym typeface="Wingdings" charset="0"/>
              </a:rPr>
              <a:t>Basic </a:t>
            </a:r>
            <a:r>
              <a:rPr lang="en-US" sz="2400" dirty="0">
                <a:effectLst/>
                <a:latin typeface="Tahoma" charset="0"/>
                <a:sym typeface="Wingdings" charset="0"/>
              </a:rPr>
              <a:t>cell parts:  plasma membrane (outer layer), cytoplasm (jelly like inside), nucleus (control center)</a:t>
            </a:r>
          </a:p>
          <a:p>
            <a:pPr>
              <a:lnSpc>
                <a:spcPct val="90000"/>
              </a:lnSpc>
            </a:pPr>
            <a:r>
              <a:rPr lang="en-US" sz="2400" dirty="0">
                <a:effectLst/>
                <a:latin typeface="Tahoma" charset="0"/>
                <a:sym typeface="Wingdings" charset="0"/>
              </a:rPr>
              <a:t>4.  diff. bet. </a:t>
            </a:r>
            <a:r>
              <a:rPr lang="en-US" sz="2400" dirty="0" err="1">
                <a:effectLst/>
                <a:latin typeface="Tahoma" charset="0"/>
                <a:sym typeface="Wingdings" charset="0"/>
              </a:rPr>
              <a:t>Prok</a:t>
            </a:r>
            <a:r>
              <a:rPr lang="en-US" sz="2400" dirty="0">
                <a:effectLst/>
                <a:latin typeface="Tahoma" charset="0"/>
                <a:sym typeface="Wingdings" charset="0"/>
              </a:rPr>
              <a:t>. &amp; </a:t>
            </a:r>
            <a:r>
              <a:rPr lang="en-US" sz="2400" dirty="0" err="1">
                <a:effectLst/>
                <a:latin typeface="Tahoma" charset="0"/>
                <a:sym typeface="Wingdings" charset="0"/>
              </a:rPr>
              <a:t>euk</a:t>
            </a:r>
            <a:r>
              <a:rPr lang="en-US" sz="2400" dirty="0">
                <a:effectLst/>
                <a:latin typeface="Tahoma" charset="0"/>
                <a:sym typeface="Wingdings" charset="0"/>
              </a:rPr>
              <a:t>. Cells:  eukaryotic  have nucleus, membrane bound organelles</a:t>
            </a:r>
          </a:p>
          <a:p>
            <a:pPr>
              <a:lnSpc>
                <a:spcPct val="90000"/>
              </a:lnSpc>
            </a:pPr>
            <a:r>
              <a:rPr lang="en-US" sz="2400" dirty="0">
                <a:effectLst/>
                <a:latin typeface="Tahoma" charset="0"/>
                <a:sym typeface="Wingdings" charset="0"/>
              </a:rPr>
              <a:t>Prokaryotic   no nucleus, no </a:t>
            </a:r>
            <a:r>
              <a:rPr lang="en-US" sz="2400" dirty="0" err="1">
                <a:effectLst/>
                <a:latin typeface="Tahoma" charset="0"/>
                <a:sym typeface="Wingdings" charset="0"/>
              </a:rPr>
              <a:t>memb</a:t>
            </a:r>
            <a:r>
              <a:rPr lang="en-US" sz="2400" dirty="0">
                <a:effectLst/>
                <a:latin typeface="Tahoma" charset="0"/>
                <a:sym typeface="Wingdings" charset="0"/>
              </a:rPr>
              <a:t>. Bound organelles</a:t>
            </a:r>
          </a:p>
          <a:p>
            <a:pPr>
              <a:lnSpc>
                <a:spcPct val="90000"/>
              </a:lnSpc>
              <a:buFont typeface="Wingdings" charset="0"/>
              <a:buNone/>
            </a:pPr>
            <a:endParaRPr lang="en-US" sz="2400" dirty="0">
              <a:effectLst/>
              <a:latin typeface="Tahoma" charset="0"/>
              <a:sym typeface="Wingdings" charset="0"/>
            </a:endParaRPr>
          </a:p>
          <a:p>
            <a:pPr>
              <a:lnSpc>
                <a:spcPct val="90000"/>
              </a:lnSpc>
            </a:pPr>
            <a:endParaRPr lang="en-US" sz="2400" dirty="0">
              <a:effectLst/>
              <a:latin typeface="Tahoma" charset="0"/>
            </a:endParaRPr>
          </a:p>
          <a:p>
            <a:pPr>
              <a:lnSpc>
                <a:spcPct val="90000"/>
              </a:lnSpc>
            </a:pPr>
            <a:endParaRPr lang="en-US" sz="2400" dirty="0">
              <a:effectLst/>
              <a:latin typeface="Tahoma" charset="0"/>
            </a:endParaRPr>
          </a:p>
          <a:p>
            <a:pPr>
              <a:lnSpc>
                <a:spcPct val="90000"/>
              </a:lnSpc>
            </a:pPr>
            <a:endParaRPr lang="en-US" sz="2400" dirty="0">
              <a:effectLst/>
              <a:latin typeface="Tahoma" charset="0"/>
            </a:endParaRPr>
          </a:p>
          <a:p>
            <a:pPr>
              <a:lnSpc>
                <a:spcPct val="90000"/>
              </a:lnSpc>
            </a:pPr>
            <a:endParaRPr lang="en-US" sz="2400" dirty="0">
              <a:effectLst/>
              <a:latin typeface="Tahoma" charset="0"/>
            </a:endParaRPr>
          </a:p>
        </p:txBody>
      </p:sp>
    </p:spTree>
    <p:extLst>
      <p:ext uri="{BB962C8B-B14F-4D97-AF65-F5344CB8AC3E}">
        <p14:creationId xmlns:p14="http://schemas.microsoft.com/office/powerpoint/2010/main" val="227150821"/>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Text Box 2"/>
          <p:cNvSpPr txBox="1">
            <a:spLocks noChangeArrowheads="1"/>
          </p:cNvSpPr>
          <p:nvPr/>
        </p:nvSpPr>
        <p:spPr bwMode="auto">
          <a:xfrm>
            <a:off x="0" y="76200"/>
            <a:ext cx="9144000" cy="667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3200" b="1" u="sng">
                <a:cs typeface="+mn-cs"/>
              </a:rPr>
              <a:t>Teach an organelle</a:t>
            </a:r>
            <a:r>
              <a:rPr lang="en-US" sz="3200" b="1">
                <a:cs typeface="+mn-cs"/>
              </a:rPr>
              <a:t>:</a:t>
            </a:r>
          </a:p>
          <a:p>
            <a:pPr>
              <a:spcBef>
                <a:spcPct val="50000"/>
              </a:spcBef>
              <a:defRPr/>
            </a:pPr>
            <a:r>
              <a:rPr lang="en-US" sz="3200" b="1">
                <a:solidFill>
                  <a:schemeClr val="tx2"/>
                </a:solidFill>
                <a:cs typeface="+mn-cs"/>
              </a:rPr>
              <a:t>Groups of two w/ one laptop</a:t>
            </a:r>
          </a:p>
          <a:p>
            <a:pPr>
              <a:spcBef>
                <a:spcPct val="50000"/>
              </a:spcBef>
              <a:defRPr/>
            </a:pPr>
            <a:r>
              <a:rPr lang="en-US" sz="3200" b="1">
                <a:solidFill>
                  <a:srgbClr val="99FF99"/>
                </a:solidFill>
                <a:cs typeface="+mn-cs"/>
              </a:rPr>
              <a:t>Time to prepare = 10-15 minutes</a:t>
            </a:r>
          </a:p>
          <a:p>
            <a:pPr>
              <a:spcBef>
                <a:spcPct val="50000"/>
              </a:spcBef>
              <a:defRPr/>
            </a:pPr>
            <a:r>
              <a:rPr lang="en-US" sz="3200" b="1">
                <a:solidFill>
                  <a:srgbClr val="CCFFFF"/>
                </a:solidFill>
                <a:cs typeface="+mn-cs"/>
              </a:rPr>
              <a:t>Task:  Prepare one ppt slide including a student friendly def. + at least 1 picture.</a:t>
            </a:r>
            <a:r>
              <a:rPr lang="en-US" sz="3200" b="1">
                <a:cs typeface="+mn-cs"/>
              </a:rPr>
              <a:t>  </a:t>
            </a:r>
          </a:p>
          <a:p>
            <a:pPr>
              <a:spcBef>
                <a:spcPct val="50000"/>
              </a:spcBef>
              <a:defRPr/>
            </a:pPr>
            <a:r>
              <a:rPr lang="en-US" sz="3200" b="1">
                <a:solidFill>
                  <a:srgbClr val="FFCCFF"/>
                </a:solidFill>
                <a:cs typeface="+mn-cs"/>
              </a:rPr>
              <a:t>1 student will present def to class + the other will explain the picture's) (</a:t>
            </a:r>
            <a:r>
              <a:rPr lang="en-US" sz="3200" b="1">
                <a:cs typeface="+mn-cs"/>
              </a:rPr>
              <a:t>I will decide who does what so both of you should be ready to do either!</a:t>
            </a:r>
            <a:r>
              <a:rPr lang="en-US" sz="3200" b="1">
                <a:solidFill>
                  <a:srgbClr val="FFCCFF"/>
                </a:solidFill>
                <a:cs typeface="+mn-cs"/>
              </a:rPr>
              <a:t>).</a:t>
            </a:r>
          </a:p>
          <a:p>
            <a:pPr>
              <a:spcBef>
                <a:spcPct val="50000"/>
              </a:spcBef>
              <a:defRPr/>
            </a:pPr>
            <a:r>
              <a:rPr lang="en-US" sz="3200" b="1">
                <a:solidFill>
                  <a:srgbClr val="66FFFF"/>
                </a:solidFill>
                <a:cs typeface="+mn-cs"/>
              </a:rPr>
              <a:t>Presenting time = 45 seconds – 1 minute …PRACTICE</a:t>
            </a:r>
          </a:p>
        </p:txBody>
      </p:sp>
    </p:spTree>
    <p:extLst>
      <p:ext uri="{BB962C8B-B14F-4D97-AF65-F5344CB8AC3E}">
        <p14:creationId xmlns:p14="http://schemas.microsoft.com/office/powerpoint/2010/main" val="23318415"/>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14602</TotalTime>
  <Words>2811</Words>
  <Application>Microsoft Macintosh PowerPoint</Application>
  <PresentationFormat>On-screen Show (4:3)</PresentationFormat>
  <Paragraphs>475</Paragraphs>
  <Slides>102</Slides>
  <Notes>25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102</vt:i4>
      </vt:variant>
    </vt:vector>
  </HeadingPairs>
  <TitlesOfParts>
    <vt:vector size="104" baseType="lpstr">
      <vt:lpstr>Breeze</vt:lpstr>
      <vt:lpstr>Acrobat Document</vt:lpstr>
      <vt:lpstr>11/11 </vt:lpstr>
      <vt:lpstr>Cell Organelles and Functions</vt:lpstr>
      <vt:lpstr>Chapter review so far</vt:lpstr>
      <vt:lpstr>Eukaryotic vs. Prokaryotic Cells</vt:lpstr>
      <vt:lpstr>PowerPoint Presentation</vt:lpstr>
      <vt:lpstr>Cell Organelles Info – Read!</vt:lpstr>
      <vt:lpstr>PowerPoint Presentation</vt:lpstr>
      <vt:lpstr>11/29 ATB</vt:lpstr>
      <vt:lpstr>Microscope Practice Assignment</vt:lpstr>
      <vt:lpstr>PowerPoint Presentation</vt:lpstr>
      <vt:lpstr>Inner life of the cell </vt:lpstr>
      <vt:lpstr>Microscope Practice Assignment</vt:lpstr>
      <vt:lpstr>Depth of Focus</vt:lpstr>
      <vt:lpstr>11-11-11 ATB</vt:lpstr>
      <vt:lpstr>11-17 ATB</vt:lpstr>
      <vt:lpstr>11-18 ATB</vt:lpstr>
      <vt:lpstr>11-21 ATB</vt:lpstr>
      <vt:lpstr>PowerPoint Presentation</vt:lpstr>
      <vt:lpstr>PowerPoint Presentation</vt:lpstr>
      <vt:lpstr>PowerPoint Presentation</vt:lpstr>
      <vt:lpstr>PowerPoint Presentation</vt:lpstr>
      <vt:lpstr>11/12 </vt:lpstr>
      <vt:lpstr>Cellular Organelles</vt:lpstr>
      <vt:lpstr>PowerPoint Presentation</vt:lpstr>
      <vt:lpstr>PowerPoint Presentation</vt:lpstr>
      <vt:lpstr>PowerPoint Presentation</vt:lpstr>
      <vt:lpstr>PowerPoint Presentation</vt:lpstr>
      <vt:lpstr>PowerPoint Presentation</vt:lpstr>
      <vt:lpstr>11/19 </vt:lpstr>
      <vt:lpstr>Lab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Book Assignment</vt:lpstr>
      <vt:lpstr>Cytoskeleton</vt:lpstr>
      <vt:lpstr>PowerPoint Presentation</vt:lpstr>
      <vt:lpstr>PowerPoint Presentation</vt:lpstr>
      <vt:lpstr>PowerPoint Presentation</vt:lpstr>
      <vt:lpstr>PowerPoint Presentation</vt:lpstr>
      <vt:lpstr>Lab Purpose</vt:lpstr>
      <vt:lpstr>PowerPoint Presentation</vt:lpstr>
      <vt:lpstr>PowerPoint Presentation</vt:lpstr>
      <vt:lpstr>PowerPoint Presentation</vt:lpstr>
      <vt:lpstr>PowerPoint Presentation</vt:lpstr>
      <vt:lpstr>ER</vt:lpstr>
      <vt:lpstr>PowerPoint Presentation</vt:lpstr>
      <vt:lpstr>PowerPoint Presentation</vt:lpstr>
      <vt:lpstr>PowerPoint Presentation</vt:lpstr>
      <vt:lpstr>Quiz Review</vt:lpstr>
      <vt:lpstr>PowerPoint Presentation</vt:lpstr>
      <vt:lpstr>PowerPoint Presentation</vt:lpstr>
      <vt:lpstr>12/3</vt:lpstr>
      <vt:lpstr>Book Assignment</vt:lpstr>
      <vt:lpstr>12/4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Plasma Membrane</vt:lpstr>
      <vt:lpstr>Selective Permeability</vt:lpstr>
      <vt:lpstr>Fluid Mosaic Model</vt:lpstr>
      <vt:lpstr>Labeling Plant / Animal Cell</vt:lpstr>
      <vt:lpstr>PowerPoint Presentation</vt:lpstr>
      <vt:lpstr>PowerPoint Presentation</vt:lpstr>
      <vt:lpstr>PowerPoint Presentation</vt:lpstr>
      <vt:lpstr>PowerPoint Presentation</vt:lpstr>
      <vt:lpstr>PowerPoint Presentation</vt:lpstr>
      <vt:lpstr>Assignment</vt:lpstr>
      <vt:lpstr>Getting Ready for the test</vt:lpstr>
      <vt:lpstr>Cellular Production of Proteins</vt:lpstr>
      <vt:lpstr>Cellular Production of Proteins</vt:lpstr>
      <vt:lpstr>Cell Organelle Review</vt:lpstr>
      <vt:lpstr>PowerPoint Presentation</vt:lpstr>
      <vt:lpstr>PowerPoint Presentation</vt:lpstr>
      <vt:lpstr>Inner life of the cell </vt:lpstr>
      <vt:lpstr>PowerPoint Presentation</vt:lpstr>
      <vt:lpstr>The End</vt:lpstr>
      <vt:lpstr>PowerPoint Presentation</vt:lpstr>
      <vt:lpstr>PowerPoint Presentation</vt:lpstr>
      <vt:lpstr>PowerPoint Presentation</vt:lpstr>
      <vt:lpstr>PowerPoint Presentation</vt:lpstr>
      <vt:lpstr>Plant Cell</vt:lpstr>
      <vt:lpstr>PowerPoint Presentation</vt:lpstr>
      <vt:lpstr>11-22 ATB</vt:lpstr>
      <vt:lpstr>Group Test Directions:</vt:lpstr>
      <vt:lpstr>PowerPoint Presentation</vt:lpstr>
      <vt:lpstr>Pg 76</vt:lpstr>
      <vt:lpstr>Pg 76</vt:lpstr>
      <vt:lpstr>PowerPoint Presentation</vt:lpstr>
      <vt:lpstr>Cell Organelle PowerPoint – Directions – 35 points</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 Organelles and Functions</dc:title>
  <dc:creator>dhakim</dc:creator>
  <cp:lastModifiedBy>dhakim</cp:lastModifiedBy>
  <cp:revision>97</cp:revision>
  <dcterms:created xsi:type="dcterms:W3CDTF">2012-11-29T15:55:13Z</dcterms:created>
  <dcterms:modified xsi:type="dcterms:W3CDTF">2013-12-03T17:30:59Z</dcterms:modified>
</cp:coreProperties>
</file>